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3" r:id="rId1"/>
  </p:sldMasterIdLst>
  <p:notesMasterIdLst>
    <p:notesMasterId r:id="rId20"/>
  </p:notesMasterIdLst>
  <p:handoutMasterIdLst>
    <p:handoutMasterId r:id="rId21"/>
  </p:handoutMasterIdLst>
  <p:sldIdLst>
    <p:sldId id="256" r:id="rId2"/>
    <p:sldId id="258" r:id="rId3"/>
    <p:sldId id="274" r:id="rId4"/>
    <p:sldId id="262" r:id="rId5"/>
    <p:sldId id="275" r:id="rId6"/>
    <p:sldId id="277" r:id="rId7"/>
    <p:sldId id="265" r:id="rId8"/>
    <p:sldId id="267" r:id="rId9"/>
    <p:sldId id="263" r:id="rId10"/>
    <p:sldId id="276" r:id="rId11"/>
    <p:sldId id="269" r:id="rId12"/>
    <p:sldId id="264" r:id="rId13"/>
    <p:sldId id="271" r:id="rId14"/>
    <p:sldId id="270" r:id="rId15"/>
    <p:sldId id="278" r:id="rId16"/>
    <p:sldId id="279" r:id="rId17"/>
    <p:sldId id="268"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F858B223-A315-458D-B5F1-3E75BF21381B}">
          <p14:sldIdLst>
            <p14:sldId id="256"/>
            <p14:sldId id="258"/>
            <p14:sldId id="274"/>
            <p14:sldId id="262"/>
            <p14:sldId id="275"/>
            <p14:sldId id="277"/>
            <p14:sldId id="265"/>
            <p14:sldId id="267"/>
            <p14:sldId id="263"/>
            <p14:sldId id="276"/>
            <p14:sldId id="269"/>
            <p14:sldId id="264"/>
            <p14:sldId id="271"/>
            <p14:sldId id="270"/>
            <p14:sldId id="278"/>
            <p14:sldId id="279"/>
            <p14:sldId id="268"/>
            <p14:sldId id="2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756" autoAdjust="0"/>
  </p:normalViewPr>
  <p:slideViewPr>
    <p:cSldViewPr snapToGrid="0">
      <p:cViewPr varScale="1">
        <p:scale>
          <a:sx n="69" d="100"/>
          <a:sy n="69" d="100"/>
        </p:scale>
        <p:origin x="524"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井伏鱒二</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1年３組</c:v>
                </c:pt>
                <c:pt idx="1">
                  <c:v>１年４組</c:v>
                </c:pt>
                <c:pt idx="2">
                  <c:v>全体</c:v>
                </c:pt>
              </c:strCache>
            </c:strRef>
          </c:cat>
          <c:val>
            <c:numRef>
              <c:f>Sheet1!$B$2:$B$4</c:f>
              <c:numCache>
                <c:formatCode>General</c:formatCode>
                <c:ptCount val="3"/>
                <c:pt idx="0">
                  <c:v>0</c:v>
                </c:pt>
                <c:pt idx="1">
                  <c:v>1</c:v>
                </c:pt>
                <c:pt idx="2">
                  <c:v>1</c:v>
                </c:pt>
              </c:numCache>
            </c:numRef>
          </c:val>
          <c:extLst>
            <c:ext xmlns:c16="http://schemas.microsoft.com/office/drawing/2014/chart" uri="{C3380CC4-5D6E-409C-BE32-E72D297353CC}">
              <c16:uniqueId val="{00000000-88CA-40D9-81BF-A06D37B9B0B0}"/>
            </c:ext>
          </c:extLst>
        </c:ser>
        <c:ser>
          <c:idx val="1"/>
          <c:order val="1"/>
          <c:tx>
            <c:strRef>
              <c:f>Sheet1!$C$1</c:f>
              <c:strCache>
                <c:ptCount val="1"/>
                <c:pt idx="0">
                  <c:v>土岐善麿</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1年３組</c:v>
                </c:pt>
                <c:pt idx="1">
                  <c:v>１年４組</c:v>
                </c:pt>
                <c:pt idx="2">
                  <c:v>全体</c:v>
                </c:pt>
              </c:strCache>
            </c:strRef>
          </c:cat>
          <c:val>
            <c:numRef>
              <c:f>Sheet1!$C$2:$C$4</c:f>
              <c:numCache>
                <c:formatCode>General</c:formatCode>
                <c:ptCount val="3"/>
                <c:pt idx="0">
                  <c:v>0</c:v>
                </c:pt>
                <c:pt idx="1">
                  <c:v>3</c:v>
                </c:pt>
                <c:pt idx="2">
                  <c:v>3</c:v>
                </c:pt>
              </c:numCache>
            </c:numRef>
          </c:val>
          <c:extLst>
            <c:ext xmlns:c16="http://schemas.microsoft.com/office/drawing/2014/chart" uri="{C3380CC4-5D6E-409C-BE32-E72D297353CC}">
              <c16:uniqueId val="{00000001-88CA-40D9-81BF-A06D37B9B0B0}"/>
            </c:ext>
          </c:extLst>
        </c:ser>
        <c:ser>
          <c:idx val="2"/>
          <c:order val="2"/>
          <c:tx>
            <c:strRef>
              <c:f>Sheet1!$D$1</c:f>
              <c:strCache>
                <c:ptCount val="1"/>
                <c:pt idx="0">
                  <c:v>学習課題集</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1年３組</c:v>
                </c:pt>
                <c:pt idx="1">
                  <c:v>１年４組</c:v>
                </c:pt>
                <c:pt idx="2">
                  <c:v>全体</c:v>
                </c:pt>
              </c:strCache>
            </c:strRef>
          </c:cat>
          <c:val>
            <c:numRef>
              <c:f>Sheet1!$D$2:$D$4</c:f>
              <c:numCache>
                <c:formatCode>General</c:formatCode>
                <c:ptCount val="3"/>
                <c:pt idx="0">
                  <c:v>19</c:v>
                </c:pt>
                <c:pt idx="1">
                  <c:v>12</c:v>
                </c:pt>
                <c:pt idx="2">
                  <c:v>31</c:v>
                </c:pt>
              </c:numCache>
            </c:numRef>
          </c:val>
          <c:extLst>
            <c:ext xmlns:c16="http://schemas.microsoft.com/office/drawing/2014/chart" uri="{C3380CC4-5D6E-409C-BE32-E72D297353CC}">
              <c16:uniqueId val="{00000002-88CA-40D9-81BF-A06D37B9B0B0}"/>
            </c:ext>
          </c:extLst>
        </c:ser>
        <c:ser>
          <c:idx val="3"/>
          <c:order val="3"/>
          <c:tx>
            <c:strRef>
              <c:f>Sheet1!$E$1</c:f>
              <c:strCache>
                <c:ptCount val="1"/>
                <c:pt idx="0">
                  <c:v>複合</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1年３組</c:v>
                </c:pt>
                <c:pt idx="1">
                  <c:v>１年４組</c:v>
                </c:pt>
                <c:pt idx="2">
                  <c:v>全体</c:v>
                </c:pt>
              </c:strCache>
            </c:strRef>
          </c:cat>
          <c:val>
            <c:numRef>
              <c:f>Sheet1!$E$2:$E$4</c:f>
              <c:numCache>
                <c:formatCode>General</c:formatCode>
                <c:ptCount val="3"/>
                <c:pt idx="0">
                  <c:v>6</c:v>
                </c:pt>
                <c:pt idx="1">
                  <c:v>2</c:v>
                </c:pt>
                <c:pt idx="2">
                  <c:v>8</c:v>
                </c:pt>
              </c:numCache>
            </c:numRef>
          </c:val>
          <c:extLst>
            <c:ext xmlns:c16="http://schemas.microsoft.com/office/drawing/2014/chart" uri="{C3380CC4-5D6E-409C-BE32-E72D297353CC}">
              <c16:uniqueId val="{00000000-878D-4CC2-BAB7-A50A0A53EC9C}"/>
            </c:ext>
          </c:extLst>
        </c:ser>
        <c:ser>
          <c:idx val="4"/>
          <c:order val="4"/>
          <c:tx>
            <c:strRef>
              <c:f>Sheet1!$F$1</c:f>
              <c:strCache>
                <c:ptCount val="1"/>
                <c:pt idx="0">
                  <c:v>記載なし</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1年３組</c:v>
                </c:pt>
                <c:pt idx="1">
                  <c:v>１年４組</c:v>
                </c:pt>
                <c:pt idx="2">
                  <c:v>全体</c:v>
                </c:pt>
              </c:strCache>
            </c:strRef>
          </c:cat>
          <c:val>
            <c:numRef>
              <c:f>Sheet1!$F$2:$F$4</c:f>
              <c:numCache>
                <c:formatCode>General</c:formatCode>
                <c:ptCount val="3"/>
                <c:pt idx="1">
                  <c:v>1</c:v>
                </c:pt>
                <c:pt idx="2">
                  <c:v>1</c:v>
                </c:pt>
              </c:numCache>
            </c:numRef>
          </c:val>
          <c:extLst>
            <c:ext xmlns:c16="http://schemas.microsoft.com/office/drawing/2014/chart" uri="{C3380CC4-5D6E-409C-BE32-E72D297353CC}">
              <c16:uniqueId val="{00000001-878D-4CC2-BAB7-A50A0A53EC9C}"/>
            </c:ext>
          </c:extLst>
        </c:ser>
        <c:dLbls>
          <c:showLegendKey val="0"/>
          <c:showVal val="1"/>
          <c:showCatName val="0"/>
          <c:showSerName val="0"/>
          <c:showPercent val="0"/>
          <c:showBubbleSize val="0"/>
        </c:dLbls>
        <c:gapWidth val="75"/>
        <c:axId val="1106437887"/>
        <c:axId val="1312229343"/>
      </c:barChart>
      <c:catAx>
        <c:axId val="1106437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312229343"/>
        <c:crosses val="autoZero"/>
        <c:auto val="1"/>
        <c:lblAlgn val="ctr"/>
        <c:lblOffset val="100"/>
        <c:noMultiLvlLbl val="0"/>
      </c:catAx>
      <c:valAx>
        <c:axId val="13122293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1064378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D61A3E-AC6E-4B60-95A4-C1B3371851F9}" type="datetimeFigureOut">
              <a:rPr kumimoji="1" lang="ja-JP" altLang="en-US" smtClean="0"/>
              <a:t>2024/3/13</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90A3E0-14E8-4BE6-85AB-5C5385A62A44}" type="slidenum">
              <a:rPr kumimoji="1" lang="ja-JP" altLang="en-US" smtClean="0"/>
              <a:t>‹#›</a:t>
            </a:fld>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34F6E-DEEE-400C-92A1-19923C75B907}" type="datetimeFigureOut">
              <a:rPr kumimoji="1" lang="ja-JP" altLang="en-US" smtClean="0"/>
              <a:t>2024/3/13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3A1E1-D89E-4D9F-ACC7-724568FAD569}"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自己紹介　藤星高校２年目、言語文化を昨年度に引き続き、２クラス４単位持っております。</a:t>
            </a:r>
            <a:endParaRPr kumimoji="1" lang="en-US" altLang="ja-JP" dirty="0"/>
          </a:p>
          <a:p>
            <a:r>
              <a:rPr kumimoji="1" lang="ja-JP" altLang="en-US" dirty="0"/>
              <a:t>経験の浅いものですが、僭越ながら報告させていただきます。</a:t>
            </a:r>
          </a:p>
        </p:txBody>
      </p:sp>
      <p:sp>
        <p:nvSpPr>
          <p:cNvPr id="4" name="スライド番号プレースホルダー 3"/>
          <p:cNvSpPr>
            <a:spLocks noGrp="1"/>
          </p:cNvSpPr>
          <p:nvPr>
            <p:ph type="sldNum" sz="quarter" idx="5"/>
          </p:nvPr>
        </p:nvSpPr>
        <p:spPr/>
        <p:txBody>
          <a:bodyPr/>
          <a:lstStyle/>
          <a:p>
            <a:fld id="{8D23A1E1-D89E-4D9F-ACC7-724568FAD569}" type="slidenum">
              <a:rPr kumimoji="1" lang="ja-JP" altLang="en-US" smtClean="0"/>
              <a:t>1</a:t>
            </a:fld>
            <a:endParaRPr kumimoji="1" lang="ja-JP" altLang="en-US"/>
          </a:p>
        </p:txBody>
      </p:sp>
    </p:spTree>
    <p:extLst>
      <p:ext uri="{BB962C8B-B14F-4D97-AF65-F5344CB8AC3E}">
        <p14:creationId xmlns:p14="http://schemas.microsoft.com/office/powerpoint/2010/main" val="1625289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それぞれ、捉えた特徴についてまとめを書く。</a:t>
            </a:r>
            <a:endParaRPr kumimoji="1" lang="en-US" altLang="ja-JP" dirty="0"/>
          </a:p>
          <a:p>
            <a:r>
              <a:rPr kumimoji="1" lang="ja-JP" altLang="en-US" dirty="0"/>
              <a:t>ジャムボードのよさを述べつつ、意見の集約。</a:t>
            </a:r>
            <a:endParaRPr kumimoji="1" lang="en-US" altLang="ja-JP" dirty="0"/>
          </a:p>
          <a:p>
            <a:r>
              <a:rPr kumimoji="1" lang="ja-JP" altLang="en-US" dirty="0"/>
              <a:t>付箋の色分けを指示すれば、よかった。</a:t>
            </a:r>
            <a:endParaRPr kumimoji="1" lang="en-US" altLang="ja-JP" dirty="0"/>
          </a:p>
          <a:p>
            <a:r>
              <a:rPr kumimoji="1" lang="ja-JP" altLang="en-US" dirty="0"/>
              <a:t>３組はできなかった。（いい面と悪い面の比較できるとよい）</a:t>
            </a:r>
            <a:endParaRPr kumimoji="1" lang="en-US" altLang="ja-JP" dirty="0"/>
          </a:p>
        </p:txBody>
      </p:sp>
      <p:sp>
        <p:nvSpPr>
          <p:cNvPr id="4" name="スライド番号プレースホルダー 3"/>
          <p:cNvSpPr>
            <a:spLocks noGrp="1"/>
          </p:cNvSpPr>
          <p:nvPr>
            <p:ph type="sldNum" sz="quarter" idx="5"/>
          </p:nvPr>
        </p:nvSpPr>
        <p:spPr/>
        <p:txBody>
          <a:bodyPr/>
          <a:lstStyle/>
          <a:p>
            <a:fld id="{8D23A1E1-D89E-4D9F-ACC7-724568FAD569}" type="slidenum">
              <a:rPr kumimoji="1" lang="ja-JP" altLang="en-US" smtClean="0"/>
              <a:t>10</a:t>
            </a:fld>
            <a:endParaRPr kumimoji="1" lang="ja-JP" altLang="en-US"/>
          </a:p>
        </p:txBody>
      </p:sp>
    </p:spTree>
    <p:extLst>
      <p:ext uri="{BB962C8B-B14F-4D97-AF65-F5344CB8AC3E}">
        <p14:creationId xmlns:p14="http://schemas.microsoft.com/office/powerpoint/2010/main" val="3770717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D23A1E1-D89E-4D9F-ACC7-724568FAD569}" type="slidenum">
              <a:rPr kumimoji="1" lang="ja-JP" altLang="en-US" smtClean="0"/>
              <a:t>15</a:t>
            </a:fld>
            <a:endParaRPr kumimoji="1" lang="ja-JP" altLang="en-US"/>
          </a:p>
        </p:txBody>
      </p:sp>
    </p:spTree>
    <p:extLst>
      <p:ext uri="{BB962C8B-B14F-4D97-AF65-F5344CB8AC3E}">
        <p14:creationId xmlns:p14="http://schemas.microsoft.com/office/powerpoint/2010/main" val="1429230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漢詩の学習に至るまでに、どんな漢文の知識を身に着けてきたかを語る。授業者として大事にしたかったこと。</a:t>
            </a:r>
          </a:p>
        </p:txBody>
      </p:sp>
      <p:sp>
        <p:nvSpPr>
          <p:cNvPr id="4" name="スライド番号プレースホルダー 3"/>
          <p:cNvSpPr>
            <a:spLocks noGrp="1"/>
          </p:cNvSpPr>
          <p:nvPr>
            <p:ph type="sldNum" sz="quarter" idx="5"/>
          </p:nvPr>
        </p:nvSpPr>
        <p:spPr/>
        <p:txBody>
          <a:bodyPr/>
          <a:lstStyle/>
          <a:p>
            <a:fld id="{8D23A1E1-D89E-4D9F-ACC7-724568FAD569}" type="slidenum">
              <a:rPr kumimoji="1" lang="ja-JP" altLang="en-US" smtClean="0"/>
              <a:t>2</a:t>
            </a:fld>
            <a:endParaRPr kumimoji="1" lang="ja-JP" altLang="en-US"/>
          </a:p>
        </p:txBody>
      </p:sp>
    </p:spTree>
    <p:extLst>
      <p:ext uri="{BB962C8B-B14F-4D97-AF65-F5344CB8AC3E}">
        <p14:creationId xmlns:p14="http://schemas.microsoft.com/office/powerpoint/2010/main" val="3547090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旧カリキュラム　国語総合に比べると、同じ２単位</a:t>
            </a:r>
            <a:endParaRPr kumimoji="1" lang="en-US" altLang="ja-JP" dirty="0"/>
          </a:p>
          <a:p>
            <a:r>
              <a:rPr kumimoji="1" lang="ja-JP" altLang="en-US" dirty="0"/>
              <a:t>詩の基本的な部分を教えることに七言詩は中学校では扱わない。</a:t>
            </a:r>
          </a:p>
        </p:txBody>
      </p:sp>
      <p:sp>
        <p:nvSpPr>
          <p:cNvPr id="4" name="スライド番号プレースホルダー 3"/>
          <p:cNvSpPr>
            <a:spLocks noGrp="1"/>
          </p:cNvSpPr>
          <p:nvPr>
            <p:ph type="sldNum" sz="quarter" idx="5"/>
          </p:nvPr>
        </p:nvSpPr>
        <p:spPr/>
        <p:txBody>
          <a:bodyPr/>
          <a:lstStyle/>
          <a:p>
            <a:fld id="{8D23A1E1-D89E-4D9F-ACC7-724568FAD569}" type="slidenum">
              <a:rPr kumimoji="1" lang="ja-JP" altLang="en-US" smtClean="0"/>
              <a:t>3</a:t>
            </a:fld>
            <a:endParaRPr kumimoji="1" lang="ja-JP" altLang="en-US"/>
          </a:p>
        </p:txBody>
      </p:sp>
    </p:spTree>
    <p:extLst>
      <p:ext uri="{BB962C8B-B14F-4D97-AF65-F5344CB8AC3E}">
        <p14:creationId xmlns:p14="http://schemas.microsoft.com/office/powerpoint/2010/main" val="4015678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詩の良さや旨さが見えるためには、どう扱えばいいか。</a:t>
            </a:r>
          </a:p>
        </p:txBody>
      </p:sp>
      <p:sp>
        <p:nvSpPr>
          <p:cNvPr id="4" name="スライド番号プレースホルダー 3"/>
          <p:cNvSpPr>
            <a:spLocks noGrp="1"/>
          </p:cNvSpPr>
          <p:nvPr>
            <p:ph type="sldNum" sz="quarter" idx="5"/>
          </p:nvPr>
        </p:nvSpPr>
        <p:spPr/>
        <p:txBody>
          <a:bodyPr/>
          <a:lstStyle/>
          <a:p>
            <a:fld id="{8D23A1E1-D89E-4D9F-ACC7-724568FAD569}" type="slidenum">
              <a:rPr kumimoji="1" lang="ja-JP" altLang="en-US" smtClean="0"/>
              <a:t>4</a:t>
            </a:fld>
            <a:endParaRPr kumimoji="1" lang="ja-JP" altLang="en-US"/>
          </a:p>
        </p:txBody>
      </p:sp>
    </p:spTree>
    <p:extLst>
      <p:ext uri="{BB962C8B-B14F-4D97-AF65-F5344CB8AC3E}">
        <p14:creationId xmlns:p14="http://schemas.microsoft.com/office/powerpoint/2010/main" val="3093629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詩の良さや旨さが見えるためには、どう扱えばいいか。</a:t>
            </a:r>
          </a:p>
        </p:txBody>
      </p:sp>
      <p:sp>
        <p:nvSpPr>
          <p:cNvPr id="4" name="スライド番号プレースホルダー 3"/>
          <p:cNvSpPr>
            <a:spLocks noGrp="1"/>
          </p:cNvSpPr>
          <p:nvPr>
            <p:ph type="sldNum" sz="quarter" idx="5"/>
          </p:nvPr>
        </p:nvSpPr>
        <p:spPr/>
        <p:txBody>
          <a:bodyPr/>
          <a:lstStyle/>
          <a:p>
            <a:fld id="{8D23A1E1-D89E-4D9F-ACC7-724568FAD569}" type="slidenum">
              <a:rPr kumimoji="1" lang="ja-JP" altLang="en-US" smtClean="0"/>
              <a:t>5</a:t>
            </a:fld>
            <a:endParaRPr kumimoji="1" lang="ja-JP" altLang="en-US"/>
          </a:p>
        </p:txBody>
      </p:sp>
    </p:spTree>
    <p:extLst>
      <p:ext uri="{BB962C8B-B14F-4D97-AF65-F5344CB8AC3E}">
        <p14:creationId xmlns:p14="http://schemas.microsoft.com/office/powerpoint/2010/main" val="660165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実践のクラスの出来の予想。</a:t>
            </a:r>
            <a:endParaRPr kumimoji="1" lang="en-US" altLang="ja-JP" dirty="0"/>
          </a:p>
        </p:txBody>
      </p:sp>
      <p:sp>
        <p:nvSpPr>
          <p:cNvPr id="4" name="スライド番号プレースホルダー 3"/>
          <p:cNvSpPr>
            <a:spLocks noGrp="1"/>
          </p:cNvSpPr>
          <p:nvPr>
            <p:ph type="sldNum" sz="quarter" idx="5"/>
          </p:nvPr>
        </p:nvSpPr>
        <p:spPr/>
        <p:txBody>
          <a:bodyPr/>
          <a:lstStyle/>
          <a:p>
            <a:fld id="{8D23A1E1-D89E-4D9F-ACC7-724568FAD569}" type="slidenum">
              <a:rPr kumimoji="1" lang="ja-JP" altLang="en-US" smtClean="0"/>
              <a:t>6</a:t>
            </a:fld>
            <a:endParaRPr kumimoji="1" lang="ja-JP" altLang="en-US"/>
          </a:p>
        </p:txBody>
      </p:sp>
    </p:spTree>
    <p:extLst>
      <p:ext uri="{BB962C8B-B14F-4D97-AF65-F5344CB8AC3E}">
        <p14:creationId xmlns:p14="http://schemas.microsoft.com/office/powerpoint/2010/main" val="707774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「１次」国語の論文確認</a:t>
            </a:r>
            <a:endParaRPr kumimoji="1" lang="en-US" altLang="ja-JP" dirty="0"/>
          </a:p>
          <a:p>
            <a:r>
              <a:rPr kumimoji="1" lang="ja-JP" altLang="en-US" dirty="0"/>
              <a:t>１・２時間目はこれまでの学習として、基本的な知識の</a:t>
            </a:r>
          </a:p>
        </p:txBody>
      </p:sp>
      <p:sp>
        <p:nvSpPr>
          <p:cNvPr id="4" name="スライド番号プレースホルダー 3"/>
          <p:cNvSpPr>
            <a:spLocks noGrp="1"/>
          </p:cNvSpPr>
          <p:nvPr>
            <p:ph type="sldNum" sz="quarter" idx="5"/>
          </p:nvPr>
        </p:nvSpPr>
        <p:spPr/>
        <p:txBody>
          <a:bodyPr/>
          <a:lstStyle/>
          <a:p>
            <a:fld id="{8D23A1E1-D89E-4D9F-ACC7-724568FAD569}" type="slidenum">
              <a:rPr kumimoji="1" lang="ja-JP" altLang="en-US" smtClean="0"/>
              <a:t>7</a:t>
            </a:fld>
            <a:endParaRPr kumimoji="1" lang="ja-JP" altLang="en-US"/>
          </a:p>
        </p:txBody>
      </p:sp>
    </p:spTree>
    <p:extLst>
      <p:ext uri="{BB962C8B-B14F-4D97-AF65-F5344CB8AC3E}">
        <p14:creationId xmlns:p14="http://schemas.microsoft.com/office/powerpoint/2010/main" val="512099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D23A1E1-D89E-4D9F-ACC7-724568FAD569}" type="slidenum">
              <a:rPr kumimoji="1" lang="ja-JP" altLang="en-US" smtClean="0"/>
              <a:t>8</a:t>
            </a:fld>
            <a:endParaRPr kumimoji="1" lang="ja-JP" altLang="en-US"/>
          </a:p>
        </p:txBody>
      </p:sp>
    </p:spTree>
    <p:extLst>
      <p:ext uri="{BB962C8B-B14F-4D97-AF65-F5344CB8AC3E}">
        <p14:creationId xmlns:p14="http://schemas.microsoft.com/office/powerpoint/2010/main" val="1016590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三種類の翻案を提示</a:t>
            </a:r>
          </a:p>
        </p:txBody>
      </p:sp>
      <p:sp>
        <p:nvSpPr>
          <p:cNvPr id="4" name="スライド番号プレースホルダー 3"/>
          <p:cNvSpPr>
            <a:spLocks noGrp="1"/>
          </p:cNvSpPr>
          <p:nvPr>
            <p:ph type="sldNum" sz="quarter" idx="5"/>
          </p:nvPr>
        </p:nvSpPr>
        <p:spPr/>
        <p:txBody>
          <a:bodyPr/>
          <a:lstStyle/>
          <a:p>
            <a:fld id="{8D23A1E1-D89E-4D9F-ACC7-724568FAD569}" type="slidenum">
              <a:rPr kumimoji="1" lang="ja-JP" altLang="en-US" smtClean="0"/>
              <a:t>9</a:t>
            </a:fld>
            <a:endParaRPr kumimoji="1" lang="ja-JP" altLang="en-US"/>
          </a:p>
        </p:txBody>
      </p:sp>
    </p:spTree>
    <p:extLst>
      <p:ext uri="{BB962C8B-B14F-4D97-AF65-F5344CB8AC3E}">
        <p14:creationId xmlns:p14="http://schemas.microsoft.com/office/powerpoint/2010/main" val="1278222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4C5B98E-B881-44C6-965E-C4CBF4BD5DE0}" type="datetimeFigureOut">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01951630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4C5B98E-B881-44C6-965E-C4CBF4BD5DE0}" type="datetimeFigureOut">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3637675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4C5B98E-B881-44C6-965E-C4CBF4BD5DE0}" type="datetimeFigureOut">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6418831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4C5B98E-B881-44C6-965E-C4CBF4BD5DE0}" type="datetimeFigureOut">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00062532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4C5B98E-B881-44C6-965E-C4CBF4BD5DE0}" type="datetimeFigureOut">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6301430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4C5B98E-B881-44C6-965E-C4CBF4BD5DE0}" type="datetimeFigureOut">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29328939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4C5B98E-B881-44C6-965E-C4CBF4BD5DE0}" type="datetimeFigureOut">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74344986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lvl="0"/>
            <a:endParaRPr lang="ja-JP" altLang="en-US">
              <a:latin typeface="Arial" panose="020B0604020202020204" pitchFamily="34" charset="0"/>
            </a:endParaRPr>
          </a:p>
        </p:txBody>
      </p:sp>
      <p:sp>
        <p:nvSpPr>
          <p:cNvPr id="5" name="Footer Placeholder 4"/>
          <p:cNvSpPr>
            <a:spLocks noGrp="1"/>
          </p:cNvSpPr>
          <p:nvPr>
            <p:ph type="ftr" sz="quarter" idx="11"/>
          </p:nvPr>
        </p:nvSpPr>
        <p:spPr/>
        <p:txBody>
          <a:bodyPr/>
          <a:lstStyle/>
          <a:p>
            <a:pPr lvl="0"/>
            <a:endParaRPr lang="ja-JP" altLang="en-US">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a:fld id="{9A0DB2DC-4C9A-4742-B13C-FB6460FD3503}" type="slidenum">
              <a:rPr lang="ja-JP" altLang="en-US" smtClean="0">
                <a:latin typeface="Arial" panose="020B0604020202020204" pitchFamily="34" charset="0"/>
              </a:rPr>
              <a:t>‹#›</a:t>
            </a:fld>
            <a:endParaRPr lang="ja-JP" altLang="en-US">
              <a:latin typeface="Arial" panose="020B0604020202020204" pitchFamily="34" charset="0"/>
            </a:endParaRPr>
          </a:p>
        </p:txBody>
      </p:sp>
    </p:spTree>
    <p:extLst>
      <p:ext uri="{BB962C8B-B14F-4D97-AF65-F5344CB8AC3E}">
        <p14:creationId xmlns:p14="http://schemas.microsoft.com/office/powerpoint/2010/main" val="16776263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4C5B98E-B881-44C6-965E-C4CBF4BD5DE0}" type="datetimeFigureOut">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17181151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4C5B98E-B881-44C6-965E-C4CBF4BD5DE0}" type="datetimeFigureOut">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2453170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4C5B98E-B881-44C6-965E-C4CBF4BD5DE0}" type="datetimeFigureOut">
              <a:rPr kumimoji="1" lang="ja-JP" altLang="en-US" smtClean="0"/>
              <a:t>2024/3/13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19246012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4C5B98E-B881-44C6-965E-C4CBF4BD5DE0}" type="datetimeFigureOut">
              <a:rPr kumimoji="1" lang="ja-JP" altLang="en-US" smtClean="0"/>
              <a:t>2024/3/13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9347722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4C5B98E-B881-44C6-965E-C4CBF4BD5DE0}" type="datetimeFigureOut">
              <a:rPr kumimoji="1" lang="ja-JP" altLang="en-US" smtClean="0"/>
              <a:t>2024/3/13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42860324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C5B98E-B881-44C6-965E-C4CBF4BD5DE0}" type="datetimeFigureOut">
              <a:rPr kumimoji="1" lang="ja-JP" altLang="en-US" smtClean="0"/>
              <a:t>2024/3/13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6890830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4C5B98E-B881-44C6-965E-C4CBF4BD5DE0}" type="datetimeFigureOut">
              <a:rPr kumimoji="1" lang="ja-JP" altLang="en-US" smtClean="0"/>
              <a:t>2024/3/13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52585424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4C5B98E-B881-44C6-965E-C4CBF4BD5DE0}" type="datetimeFigureOut">
              <a:rPr kumimoji="1" lang="ja-JP" altLang="en-US" smtClean="0"/>
              <a:t>2024/3/13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64640454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4C5B98E-B881-44C6-965E-C4CBF4BD5DE0}" type="datetimeFigureOut">
              <a:rPr kumimoji="1" lang="ja-JP" altLang="en-US" smtClean="0"/>
              <a:t>2024/3/13</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75237821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hf sldNum="0"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76256" y="1054289"/>
            <a:ext cx="9772953" cy="2067525"/>
          </a:xfrm>
        </p:spPr>
        <p:txBody>
          <a:bodyPr/>
          <a:lstStyle/>
          <a:p>
            <a:pPr algn="ctr"/>
            <a:r>
              <a:rPr lang="ja-JP" altLang="en-US" sz="6600" b="1" dirty="0">
                <a:solidFill>
                  <a:schemeClr val="accent2"/>
                </a:solidFill>
              </a:rPr>
              <a:t>言語文化「唐詩の世界」の実践報告</a:t>
            </a:r>
            <a:endParaRPr lang="ja-JP" altLang="en-US" sz="6000" b="1" dirty="0">
              <a:solidFill>
                <a:schemeClr val="accent2"/>
              </a:solidFill>
            </a:endParaRPr>
          </a:p>
        </p:txBody>
      </p:sp>
      <p:sp>
        <p:nvSpPr>
          <p:cNvPr id="4" name="コンテンツプレースホルダ 2">
            <a:extLst>
              <a:ext uri="{FF2B5EF4-FFF2-40B4-BE49-F238E27FC236}">
                <a16:creationId xmlns:a16="http://schemas.microsoft.com/office/drawing/2014/main" id="{22EFDDD0-2512-9438-17BF-D4DE71BC0EBA}"/>
              </a:ext>
            </a:extLst>
          </p:cNvPr>
          <p:cNvSpPr txBox="1">
            <a:spLocks/>
          </p:cNvSpPr>
          <p:nvPr/>
        </p:nvSpPr>
        <p:spPr>
          <a:xfrm>
            <a:off x="1548020" y="3012602"/>
            <a:ext cx="7475909" cy="1096900"/>
          </a:xfrm>
          <a:prstGeom prst="rect">
            <a:avLst/>
          </a:prstGeom>
        </p:spPr>
        <p:txBody>
          <a:bodyPr vert="horz" lIns="91440" tIns="45720" rIns="91440" bIns="45720" rtlCol="0" anchor="t">
            <a:normAutofit fontScale="92500" lnSpcReduction="20000"/>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pPr algn="ctr"/>
            <a:r>
              <a:rPr lang="ja-JP" altLang="en-US" sz="2000" dirty="0">
                <a:solidFill>
                  <a:schemeClr val="tx1"/>
                </a:solidFill>
              </a:rPr>
              <a:t>発表者・起案者</a:t>
            </a:r>
            <a:endParaRPr lang="en-US" altLang="ja-JP" sz="2000" dirty="0">
              <a:solidFill>
                <a:schemeClr val="tx1"/>
              </a:solidFill>
            </a:endParaRPr>
          </a:p>
          <a:p>
            <a:pPr algn="ctr"/>
            <a:r>
              <a:rPr lang="ja-JP" altLang="en-US" sz="2000" dirty="0">
                <a:solidFill>
                  <a:schemeClr val="tx1"/>
                </a:solidFill>
              </a:rPr>
              <a:t>佐々木千紘（旭川藤星高等学校）</a:t>
            </a:r>
            <a:endParaRPr lang="en-US" altLang="ja-JP" sz="2000" dirty="0">
              <a:solidFill>
                <a:schemeClr val="tx1"/>
              </a:solidFill>
            </a:endParaRPr>
          </a:p>
          <a:p>
            <a:pPr algn="ctr"/>
            <a:r>
              <a:rPr lang="ja-JP" altLang="en-US" sz="2000" dirty="0">
                <a:solidFill>
                  <a:schemeClr val="tx1"/>
                </a:solidFill>
              </a:rPr>
              <a:t>大橋賢一（北海道</a:t>
            </a:r>
            <a:r>
              <a:rPr lang="ja-JP" altLang="en-US" sz="2000" dirty="0">
                <a:solidFill>
                  <a:srgbClr val="1D1C1D"/>
                </a:solidFill>
                <a:latin typeface="NotoSansJP"/>
              </a:rPr>
              <a:t>教育大学旭川校）</a:t>
            </a:r>
            <a:endParaRPr lang="en-US" altLang="ja-JP" sz="2000" dirty="0">
              <a:solidFill>
                <a:schemeClr val="tx1"/>
              </a:solidFill>
            </a:endParaRPr>
          </a:p>
        </p:txBody>
      </p:sp>
      <p:sp>
        <p:nvSpPr>
          <p:cNvPr id="5" name="サブタイトル 2">
            <a:extLst>
              <a:ext uri="{FF2B5EF4-FFF2-40B4-BE49-F238E27FC236}">
                <a16:creationId xmlns:a16="http://schemas.microsoft.com/office/drawing/2014/main" id="{3CF86169-13D6-798C-4C57-91FAA02C8920}"/>
              </a:ext>
            </a:extLst>
          </p:cNvPr>
          <p:cNvSpPr txBox="1">
            <a:spLocks/>
          </p:cNvSpPr>
          <p:nvPr/>
        </p:nvSpPr>
        <p:spPr>
          <a:xfrm>
            <a:off x="5006109" y="4091706"/>
            <a:ext cx="4953762" cy="2743200"/>
          </a:xfrm>
          <a:prstGeom prst="rect">
            <a:avLst/>
          </a:prstGeom>
        </p:spPr>
        <p:txBody>
          <a:bodyPr vert="horz" lIns="91440" tIns="45720" rIns="91440" bIns="45720" rtlCol="0" anchor="t">
            <a:normAutofit fontScale="92500" lnSpcReduction="20000"/>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pPr algn="l"/>
            <a:r>
              <a:rPr lang="en-US" altLang="ja-JP" sz="2800" dirty="0">
                <a:solidFill>
                  <a:schemeClr val="accent2">
                    <a:lumMod val="50000"/>
                  </a:schemeClr>
                </a:solidFill>
              </a:rPr>
              <a:t>【</a:t>
            </a:r>
            <a:r>
              <a:rPr lang="ja-JP" altLang="en-US" sz="2800" dirty="0">
                <a:solidFill>
                  <a:schemeClr val="accent2">
                    <a:lumMod val="50000"/>
                  </a:schemeClr>
                </a:solidFill>
              </a:rPr>
              <a:t>発表概要</a:t>
            </a:r>
            <a:r>
              <a:rPr lang="en-US" altLang="ja-JP" sz="2800" dirty="0">
                <a:solidFill>
                  <a:schemeClr val="accent2">
                    <a:lumMod val="50000"/>
                  </a:schemeClr>
                </a:solidFill>
              </a:rPr>
              <a:t>】</a:t>
            </a:r>
            <a:endParaRPr lang="en-US" altLang="ja-JP" sz="3200" dirty="0">
              <a:solidFill>
                <a:schemeClr val="accent2">
                  <a:lumMod val="50000"/>
                </a:schemeClr>
              </a:solidFill>
            </a:endParaRPr>
          </a:p>
          <a:p>
            <a:pPr lvl="1" algn="l"/>
            <a:r>
              <a:rPr lang="ja-JP" altLang="en-US" sz="2200" dirty="0">
                <a:solidFill>
                  <a:schemeClr val="accent2">
                    <a:lumMod val="50000"/>
                  </a:schemeClr>
                </a:solidFill>
              </a:rPr>
              <a:t>１実践の背景</a:t>
            </a:r>
            <a:endParaRPr lang="en-US" altLang="ja-JP" sz="2200" dirty="0">
              <a:solidFill>
                <a:schemeClr val="accent2">
                  <a:lumMod val="50000"/>
                </a:schemeClr>
              </a:solidFill>
            </a:endParaRPr>
          </a:p>
          <a:p>
            <a:pPr lvl="1" algn="l"/>
            <a:r>
              <a:rPr lang="ja-JP" altLang="en-US" sz="2200" dirty="0">
                <a:solidFill>
                  <a:schemeClr val="accent2">
                    <a:lumMod val="50000"/>
                  </a:schemeClr>
                </a:solidFill>
              </a:rPr>
              <a:t>２教材について</a:t>
            </a:r>
            <a:endParaRPr lang="en-US" altLang="ja-JP" sz="2200" dirty="0">
              <a:solidFill>
                <a:schemeClr val="accent2">
                  <a:lumMod val="50000"/>
                </a:schemeClr>
              </a:solidFill>
            </a:endParaRPr>
          </a:p>
          <a:p>
            <a:pPr lvl="1" algn="l"/>
            <a:r>
              <a:rPr lang="ja-JP" altLang="en-US" sz="2200" dirty="0">
                <a:solidFill>
                  <a:schemeClr val="accent2">
                    <a:lumMod val="50000"/>
                  </a:schemeClr>
                </a:solidFill>
              </a:rPr>
              <a:t>３実践したクラスの特色</a:t>
            </a:r>
            <a:endParaRPr lang="en-US" altLang="ja-JP" sz="2200" dirty="0">
              <a:solidFill>
                <a:schemeClr val="accent2">
                  <a:lumMod val="50000"/>
                </a:schemeClr>
              </a:solidFill>
            </a:endParaRPr>
          </a:p>
          <a:p>
            <a:pPr lvl="1" algn="l"/>
            <a:r>
              <a:rPr lang="ja-JP" altLang="en-US" sz="2200" dirty="0">
                <a:solidFill>
                  <a:schemeClr val="accent2">
                    <a:lumMod val="50000"/>
                  </a:schemeClr>
                </a:solidFill>
              </a:rPr>
              <a:t>４授業展開</a:t>
            </a:r>
            <a:endParaRPr lang="en-US" altLang="ja-JP" sz="2200" dirty="0">
              <a:solidFill>
                <a:schemeClr val="accent2">
                  <a:lumMod val="50000"/>
                </a:schemeClr>
              </a:solidFill>
            </a:endParaRPr>
          </a:p>
          <a:p>
            <a:pPr lvl="1" algn="l"/>
            <a:r>
              <a:rPr lang="ja-JP" altLang="en-US" sz="2200" dirty="0">
                <a:solidFill>
                  <a:schemeClr val="accent2">
                    <a:lumMod val="50000"/>
                  </a:schemeClr>
                </a:solidFill>
              </a:rPr>
              <a:t>５翻案の実際</a:t>
            </a:r>
            <a:endParaRPr lang="en-US" altLang="ja-JP" sz="2200" dirty="0">
              <a:solidFill>
                <a:schemeClr val="accent2">
                  <a:lumMod val="50000"/>
                </a:schemeClr>
              </a:solidFill>
            </a:endParaRPr>
          </a:p>
          <a:p>
            <a:pPr lvl="1" algn="l"/>
            <a:r>
              <a:rPr lang="ja-JP" altLang="en-US" sz="2200" dirty="0">
                <a:solidFill>
                  <a:schemeClr val="accent2">
                    <a:lumMod val="50000"/>
                  </a:schemeClr>
                </a:solidFill>
              </a:rPr>
              <a:t>６成果と課題・今後の展望</a:t>
            </a:r>
            <a:endParaRPr lang="en-US" altLang="ja-JP" sz="2200" dirty="0">
              <a:solidFill>
                <a:schemeClr val="accent2">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DCE6073C-82F4-427B-2556-A678371B8B2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955" t="7464" b="9707"/>
          <a:stretch/>
        </p:blipFill>
        <p:spPr>
          <a:xfrm>
            <a:off x="258935" y="1348379"/>
            <a:ext cx="10991050" cy="5073267"/>
          </a:xfrm>
        </p:spPr>
      </p:pic>
      <p:pic>
        <p:nvPicPr>
          <p:cNvPr id="4" name="図 3" descr="ダイアグラム が含まれている画像&#10;&#10;自動的に生成された説明">
            <a:extLst>
              <a:ext uri="{FF2B5EF4-FFF2-40B4-BE49-F238E27FC236}">
                <a16:creationId xmlns:a16="http://schemas.microsoft.com/office/drawing/2014/main" id="{93384DFB-80F3-6DBC-EB1A-8749C6288DD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2813" r="91069">
                        <a14:foregroundMark x1="7243" y1="66875" x2="3235" y2="49625"/>
                        <a14:foregroundMark x1="3235" y1="49625" x2="2602" y2="21875"/>
                        <a14:foregroundMark x1="2602" y1="21875" x2="3933" y2="19467"/>
                        <a14:foregroundMark x1="13215" y1="6739" x2="14956" y2="6465"/>
                        <a14:foregroundMark x1="52404" y1="19975" x2="55204" y2="36125"/>
                        <a14:foregroundMark x1="55204" y1="36125" x2="29817" y2="66750"/>
                        <a14:foregroundMark x1="29817" y1="66750" x2="28347" y2="67400"/>
                        <a14:foregroundMark x1="7366" y1="69894" x2="2883" y2="68750"/>
                        <a14:foregroundMark x1="15505" y1="71971" x2="14291" y2="71661"/>
                        <a14:foregroundMark x1="2883" y1="68750" x2="5063" y2="62875"/>
                        <a14:foregroundMark x1="30834" y1="68349" x2="34599" y2="67000"/>
                        <a14:foregroundMark x1="21474" y1="71703" x2="24223" y2="70718"/>
                        <a14:foregroundMark x1="34599" y1="67000" x2="37412" y2="26375"/>
                        <a14:foregroundMark x1="37412" y1="26375" x2="5134" y2="45875"/>
                        <a14:foregroundMark x1="22915" y1="70525" x2="23347" y2="71125"/>
                        <a14:foregroundMark x1="5134" y1="45875" x2="19248" y2="65442"/>
                        <a14:foregroundMark x1="23347" y1="71125" x2="26428" y2="71560"/>
                        <a14:foregroundMark x1="8439" y1="55000" x2="28762" y2="62250"/>
                        <a14:foregroundMark x1="28762" y1="62250" x2="44655" y2="27000"/>
                        <a14:foregroundMark x1="44655" y1="27000" x2="8650" y2="41250"/>
                        <a14:foregroundMark x1="8650" y1="41250" x2="22756" y2="65266"/>
                        <a14:foregroundMark x1="5345" y1="31250" x2="14135" y2="33250"/>
                        <a14:foregroundMark x1="14135" y1="33250" x2="6470" y2="23500"/>
                        <a14:foregroundMark x1="6470" y1="23500" x2="6329" y2="44125"/>
                        <a14:foregroundMark x1="19550" y1="56625" x2="27989" y2="58750"/>
                        <a14:foregroundMark x1="27989" y1="58750" x2="19691" y2="53750"/>
                        <a14:foregroundMark x1="19691" y1="53750" x2="18875" y2="65491"/>
                        <a14:foregroundMark x1="53938" y1="58000" x2="72644" y2="70000"/>
                        <a14:foregroundMark x1="72644" y1="70000" x2="89662" y2="49375"/>
                        <a14:foregroundMark x1="89662" y1="49375" x2="54923" y2="52125"/>
                        <a14:foregroundMark x1="54923" y1="52125" x2="60549" y2="67875"/>
                        <a14:foregroundMark x1="60549" y1="67875" x2="64205" y2="69375"/>
                        <a14:foregroundMark x1="81435" y1="65750" x2="91069" y2="61875"/>
                        <a14:foregroundMark x1="91069" y1="61875" x2="87201" y2="53625"/>
                        <a14:foregroundMark x1="87201" y1="53625" x2="85865" y2="68875"/>
                        <a14:foregroundMark x1="85865" y1="68875" x2="87060" y2="70625"/>
                        <a14:foregroundMark x1="17159" y1="34000" x2="24824" y2="30875"/>
                        <a14:foregroundMark x1="24824" y1="30875" x2="20113" y2="24750"/>
                        <a14:foregroundMark x1="20113" y1="24750" x2="19339" y2="39000"/>
                        <a14:foregroundMark x1="19339" y1="39000" x2="19831" y2="39875"/>
                        <a14:foregroundMark x1="64698" y1="42125" x2="81716" y2="38875"/>
                        <a14:foregroundMark x1="81716" y1="38875" x2="88256" y2="17375"/>
                        <a14:foregroundMark x1="88256" y1="17375" x2="57876" y2="27500"/>
                        <a14:foregroundMark x1="57876" y1="27500" x2="68073" y2="40375"/>
                        <a14:foregroundMark x1="68073" y1="40375" x2="71730" y2="41000"/>
                        <a14:backgroundMark x1="40647" y1="16000" x2="47679" y2="15000"/>
                        <a14:backgroundMark x1="47679" y1="15000" x2="41561" y2="9500"/>
                        <a14:backgroundMark x1="41561" y1="9500" x2="43741" y2="18125"/>
                        <a14:backgroundMark x1="4641" y1="16250" x2="6610" y2="17875"/>
                        <a14:backgroundMark x1="4430" y1="16250" x2="6892" y2="19375"/>
                        <a14:backgroundMark x1="5345" y1="15375" x2="7243" y2="19750"/>
                        <a14:backgroundMark x1="5837" y1="13250" x2="7665" y2="19000"/>
                        <a14:backgroundMark x1="7103" y1="11875" x2="7173" y2="15125"/>
                        <a14:backgroundMark x1="8298" y1="10750" x2="19480" y2="13000"/>
                        <a14:backgroundMark x1="19480" y1="13000" x2="27707" y2="6375"/>
                        <a14:backgroundMark x1="27707" y1="6375" x2="6610" y2="11250"/>
                        <a14:backgroundMark x1="6610" y1="11250" x2="7243" y2="16750"/>
                        <a14:backgroundMark x1="9001" y1="12875" x2="16104" y2="10125"/>
                        <a14:backgroundMark x1="16104" y1="10125" x2="8861" y2="7875"/>
                        <a14:backgroundMark x1="8861" y1="7875" x2="7665" y2="13875"/>
                        <a14:backgroundMark x1="25809" y1="14375" x2="35935" y2="14625"/>
                        <a14:backgroundMark x1="35935" y1="14625" x2="46062" y2="9750"/>
                        <a14:backgroundMark x1="46062" y1="9750" x2="27286" y2="8625"/>
                        <a14:backgroundMark x1="27286" y1="8625" x2="26090" y2="14750"/>
                        <a14:backgroundMark x1="7243" y1="80875" x2="35302" y2="72500"/>
                        <a14:backgroundMark x1="35302" y1="72500" x2="22855" y2="67750"/>
                        <a14:backgroundMark x1="22855" y1="67750" x2="9564" y2="69500"/>
                        <a14:backgroundMark x1="9564" y1="69500" x2="6681" y2="78375"/>
                        <a14:backgroundMark x1="5345" y1="76625" x2="6962" y2="77000"/>
                        <a14:backgroundMark x1="16807" y1="76500" x2="23980" y2="76500"/>
                        <a14:backgroundMark x1="23980" y1="76500" x2="18284" y2="70250"/>
                        <a14:backgroundMark x1="18284" y1="70250" x2="15190" y2="78625"/>
                        <a14:backgroundMark x1="15190" y1="78625" x2="21097" y2="80000"/>
                        <a14:backgroundMark x1="31083" y1="72625" x2="29817" y2="78625"/>
                        <a14:backgroundMark x1="45429" y1="16500" x2="51899" y2="17375"/>
                        <a14:backgroundMark x1="51899" y1="17375" x2="45851" y2="10625"/>
                        <a14:backgroundMark x1="45851" y1="10625" x2="46554" y2="22875"/>
                        <a14:backgroundMark x1="45570" y1="14375" x2="46132" y2="18125"/>
                        <a14:backgroundMark x1="44515" y1="11500" x2="50422" y2="14250"/>
                        <a14:backgroundMark x1="50422" y1="14250" x2="44866" y2="7750"/>
                        <a14:backgroundMark x1="44866" y1="7750" x2="48523" y2="17000"/>
                      </a14:backgroundRemoval>
                    </a14:imgEffect>
                  </a14:imgLayer>
                </a14:imgProps>
              </a:ext>
              <a:ext uri="{28A0092B-C50C-407E-A947-70E740481C1C}">
                <a14:useLocalDpi xmlns:a14="http://schemas.microsoft.com/office/drawing/2010/main" val="0"/>
              </a:ext>
            </a:extLst>
          </a:blip>
          <a:srcRect l="-7236" t="19944" r="1" b="35611"/>
          <a:stretch/>
        </p:blipFill>
        <p:spPr>
          <a:xfrm>
            <a:off x="0" y="2360023"/>
            <a:ext cx="11245642" cy="2622205"/>
          </a:xfrm>
          <a:prstGeom prst="rect">
            <a:avLst/>
          </a:prstGeom>
        </p:spPr>
      </p:pic>
      <p:sp>
        <p:nvSpPr>
          <p:cNvPr id="7" name="コンテンツ プレースホルダー 2">
            <a:extLst>
              <a:ext uri="{FF2B5EF4-FFF2-40B4-BE49-F238E27FC236}">
                <a16:creationId xmlns:a16="http://schemas.microsoft.com/office/drawing/2014/main" id="{BAA646D7-2918-2BC7-D29B-82BAFE718B2C}"/>
              </a:ext>
            </a:extLst>
          </p:cNvPr>
          <p:cNvSpPr txBox="1">
            <a:spLocks/>
          </p:cNvSpPr>
          <p:nvPr/>
        </p:nvSpPr>
        <p:spPr>
          <a:xfrm>
            <a:off x="511484" y="281975"/>
            <a:ext cx="7431010" cy="81385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4000" dirty="0"/>
              <a:t>３．３種類の翻案を比較学習</a:t>
            </a:r>
            <a:endParaRPr lang="en-US" altLang="ja-JP" sz="4000" dirty="0"/>
          </a:p>
        </p:txBody>
      </p:sp>
      <p:sp>
        <p:nvSpPr>
          <p:cNvPr id="2" name="テキスト ボックス 1">
            <a:extLst>
              <a:ext uri="{FF2B5EF4-FFF2-40B4-BE49-F238E27FC236}">
                <a16:creationId xmlns:a16="http://schemas.microsoft.com/office/drawing/2014/main" id="{C2A6F063-8B9E-0E17-74CD-BECBD9706261}"/>
              </a:ext>
            </a:extLst>
          </p:cNvPr>
          <p:cNvSpPr txBox="1"/>
          <p:nvPr/>
        </p:nvSpPr>
        <p:spPr>
          <a:xfrm>
            <a:off x="7797338" y="628217"/>
            <a:ext cx="3981797" cy="584775"/>
          </a:xfrm>
          <a:prstGeom prst="rect">
            <a:avLst/>
          </a:prstGeom>
          <a:solidFill>
            <a:schemeClr val="bg1"/>
          </a:solidFill>
          <a:ln w="38100">
            <a:solidFill>
              <a:schemeClr val="accent1"/>
            </a:solidFill>
          </a:ln>
        </p:spPr>
        <p:txBody>
          <a:bodyPr wrap="square" rtlCol="0">
            <a:spAutoFit/>
          </a:bodyPr>
          <a:lstStyle/>
          <a:p>
            <a:r>
              <a:rPr kumimoji="1" lang="ja-JP" altLang="en-US" sz="3200" dirty="0"/>
              <a:t>ジャムボードを使用</a:t>
            </a:r>
            <a:endParaRPr kumimoji="1" lang="ja-JP" altLang="en-US" dirty="0"/>
          </a:p>
        </p:txBody>
      </p:sp>
      <p:sp>
        <p:nvSpPr>
          <p:cNvPr id="3" name="吹き出し: 四角形 2">
            <a:extLst>
              <a:ext uri="{FF2B5EF4-FFF2-40B4-BE49-F238E27FC236}">
                <a16:creationId xmlns:a16="http://schemas.microsoft.com/office/drawing/2014/main" id="{FBCA7710-4678-FF95-EFEA-AD57CF680595}"/>
              </a:ext>
            </a:extLst>
          </p:cNvPr>
          <p:cNvSpPr/>
          <p:nvPr/>
        </p:nvSpPr>
        <p:spPr>
          <a:xfrm>
            <a:off x="52251" y="4789718"/>
            <a:ext cx="3918858" cy="1988983"/>
          </a:xfrm>
          <a:prstGeom prst="wedgeRectCallout">
            <a:avLst>
              <a:gd name="adj1" fmla="val -6897"/>
              <a:gd name="adj2" fmla="val -76588"/>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長所：訳が丁寧</a:t>
            </a:r>
            <a:endParaRPr kumimoji="1" lang="en-US" altLang="ja-JP" sz="2400" dirty="0">
              <a:solidFill>
                <a:schemeClr val="tx1"/>
              </a:solidFill>
            </a:endParaRPr>
          </a:p>
          <a:p>
            <a:r>
              <a:rPr kumimoji="1" lang="ja-JP" altLang="en-US" sz="2400" dirty="0">
                <a:solidFill>
                  <a:schemeClr val="tx1"/>
                </a:solidFill>
              </a:rPr>
              <a:t>　　　わかりやすい</a:t>
            </a:r>
            <a:endParaRPr kumimoji="1" lang="en-US" altLang="ja-JP" sz="2400" dirty="0">
              <a:solidFill>
                <a:schemeClr val="tx1"/>
              </a:solidFill>
            </a:endParaRPr>
          </a:p>
          <a:p>
            <a:r>
              <a:rPr kumimoji="1" lang="ja-JP" altLang="en-US" sz="2400" dirty="0">
                <a:solidFill>
                  <a:schemeClr val="tx1"/>
                </a:solidFill>
              </a:rPr>
              <a:t>短所：訳が長い</a:t>
            </a:r>
            <a:endParaRPr kumimoji="1" lang="en-US" altLang="ja-JP" sz="2400" dirty="0">
              <a:solidFill>
                <a:schemeClr val="tx1"/>
              </a:solidFill>
            </a:endParaRPr>
          </a:p>
          <a:p>
            <a:r>
              <a:rPr kumimoji="1" lang="ja-JP" altLang="en-US" sz="2400" dirty="0">
                <a:solidFill>
                  <a:schemeClr val="tx1"/>
                </a:solidFill>
              </a:rPr>
              <a:t>　　　詩って感じがしない</a:t>
            </a:r>
            <a:endParaRPr kumimoji="1" lang="en-US" altLang="ja-JP" sz="2400" dirty="0">
              <a:solidFill>
                <a:schemeClr val="tx1"/>
              </a:solidFill>
            </a:endParaRPr>
          </a:p>
        </p:txBody>
      </p:sp>
      <p:sp>
        <p:nvSpPr>
          <p:cNvPr id="6" name="吹き出し: 四角形 5">
            <a:extLst>
              <a:ext uri="{FF2B5EF4-FFF2-40B4-BE49-F238E27FC236}">
                <a16:creationId xmlns:a16="http://schemas.microsoft.com/office/drawing/2014/main" id="{5C7071BB-1427-F0F4-6D26-22A1E1B3835D}"/>
              </a:ext>
            </a:extLst>
          </p:cNvPr>
          <p:cNvSpPr/>
          <p:nvPr/>
        </p:nvSpPr>
        <p:spPr>
          <a:xfrm>
            <a:off x="4027731" y="4794069"/>
            <a:ext cx="3918858" cy="1988983"/>
          </a:xfrm>
          <a:prstGeom prst="wedgeRectCallout">
            <a:avLst>
              <a:gd name="adj1" fmla="val -16231"/>
              <a:gd name="adj2" fmla="val -66080"/>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長所：リズム感がいい</a:t>
            </a:r>
            <a:endParaRPr kumimoji="1" lang="en-US" altLang="ja-JP" sz="2400" dirty="0">
              <a:solidFill>
                <a:schemeClr val="tx1"/>
              </a:solidFill>
            </a:endParaRPr>
          </a:p>
          <a:p>
            <a:r>
              <a:rPr kumimoji="1" lang="ja-JP" altLang="en-US" sz="2400" dirty="0">
                <a:solidFill>
                  <a:schemeClr val="tx1"/>
                </a:solidFill>
              </a:rPr>
              <a:t>　　切れ目がわかりやすい</a:t>
            </a:r>
            <a:endParaRPr kumimoji="1" lang="en-US" altLang="ja-JP" sz="2400" dirty="0">
              <a:solidFill>
                <a:schemeClr val="tx1"/>
              </a:solidFill>
            </a:endParaRPr>
          </a:p>
          <a:p>
            <a:r>
              <a:rPr kumimoji="1" lang="ja-JP" altLang="en-US" sz="2400" dirty="0">
                <a:solidFill>
                  <a:schemeClr val="tx1"/>
                </a:solidFill>
              </a:rPr>
              <a:t>短所：聞き慣れない日本語</a:t>
            </a:r>
            <a:endParaRPr kumimoji="1" lang="en-US" altLang="ja-JP" sz="2400" dirty="0">
              <a:solidFill>
                <a:schemeClr val="tx1"/>
              </a:solidFill>
            </a:endParaRPr>
          </a:p>
          <a:p>
            <a:r>
              <a:rPr kumimoji="1" lang="ja-JP" altLang="en-US" sz="2400" dirty="0">
                <a:solidFill>
                  <a:schemeClr val="tx1"/>
                </a:solidFill>
              </a:rPr>
              <a:t>　　　意味が分かりにくい</a:t>
            </a:r>
            <a:endParaRPr kumimoji="1" lang="en-US" altLang="ja-JP" sz="2400" dirty="0">
              <a:solidFill>
                <a:schemeClr val="tx1"/>
              </a:solidFill>
            </a:endParaRPr>
          </a:p>
        </p:txBody>
      </p:sp>
      <p:sp>
        <p:nvSpPr>
          <p:cNvPr id="8" name="吹き出し: 四角形 7">
            <a:extLst>
              <a:ext uri="{FF2B5EF4-FFF2-40B4-BE49-F238E27FC236}">
                <a16:creationId xmlns:a16="http://schemas.microsoft.com/office/drawing/2014/main" id="{E2C56D6D-0B93-9A93-8128-206045BECC81}"/>
              </a:ext>
            </a:extLst>
          </p:cNvPr>
          <p:cNvSpPr/>
          <p:nvPr/>
        </p:nvSpPr>
        <p:spPr>
          <a:xfrm>
            <a:off x="8094643" y="4794068"/>
            <a:ext cx="4045106" cy="1988983"/>
          </a:xfrm>
          <a:prstGeom prst="wedgeRectCallout">
            <a:avLst>
              <a:gd name="adj1" fmla="val 12659"/>
              <a:gd name="adj2" fmla="val -75712"/>
            </a:avLst>
          </a:prstGeom>
          <a:solidFill>
            <a:schemeClr val="bg2">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長所：中国語っぽい</a:t>
            </a:r>
            <a:endParaRPr kumimoji="1" lang="en-US" altLang="ja-JP" sz="2400" dirty="0">
              <a:solidFill>
                <a:schemeClr val="tx1"/>
              </a:solidFill>
            </a:endParaRPr>
          </a:p>
          <a:p>
            <a:r>
              <a:rPr kumimoji="1" lang="ja-JP" altLang="en-US" sz="2400" dirty="0">
                <a:solidFill>
                  <a:schemeClr val="tx1"/>
                </a:solidFill>
              </a:rPr>
              <a:t>　　　発音がわかりやすい</a:t>
            </a:r>
            <a:endParaRPr kumimoji="1" lang="en-US" altLang="ja-JP" sz="2400" dirty="0">
              <a:solidFill>
                <a:schemeClr val="tx1"/>
              </a:solidFill>
            </a:endParaRPr>
          </a:p>
          <a:p>
            <a:r>
              <a:rPr kumimoji="1" lang="ja-JP" altLang="en-US" sz="2400" dirty="0">
                <a:solidFill>
                  <a:schemeClr val="tx1"/>
                </a:solidFill>
              </a:rPr>
              <a:t>短所：カタカナ多い</a:t>
            </a:r>
            <a:endParaRPr kumimoji="1" lang="en-US" altLang="ja-JP" sz="2400" dirty="0">
              <a:solidFill>
                <a:schemeClr val="tx1"/>
              </a:solidFill>
            </a:endParaRPr>
          </a:p>
          <a:p>
            <a:r>
              <a:rPr kumimoji="1" lang="ja-JP" altLang="en-US" sz="2400" dirty="0">
                <a:solidFill>
                  <a:schemeClr val="tx1"/>
                </a:solidFill>
              </a:rPr>
              <a:t>　　　読みにくい</a:t>
            </a:r>
            <a:endParaRPr kumimoji="1" lang="en-US" altLang="ja-JP" sz="2400" dirty="0">
              <a:solidFill>
                <a:schemeClr val="tx1"/>
              </a:solidFill>
            </a:endParaRPr>
          </a:p>
        </p:txBody>
      </p:sp>
    </p:spTree>
    <p:extLst>
      <p:ext uri="{BB962C8B-B14F-4D97-AF65-F5344CB8AC3E}">
        <p14:creationId xmlns:p14="http://schemas.microsoft.com/office/powerpoint/2010/main" val="2832716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B639D-7198-15B1-4D69-2A070A9BCE48}"/>
            </a:ext>
          </a:extLst>
        </p:cNvPr>
        <p:cNvGrpSpPr/>
        <p:nvPr/>
      </p:nvGrpSpPr>
      <p:grpSpPr>
        <a:xfrm>
          <a:off x="0" y="0"/>
          <a:ext cx="0" cy="0"/>
          <a:chOff x="0" y="0"/>
          <a:chExt cx="0" cy="0"/>
        </a:xfrm>
      </p:grpSpPr>
      <p:pic>
        <p:nvPicPr>
          <p:cNvPr id="5" name="図 4" descr="ダイアグラム&#10;&#10;自動的に生成された説明">
            <a:extLst>
              <a:ext uri="{FF2B5EF4-FFF2-40B4-BE49-F238E27FC236}">
                <a16:creationId xmlns:a16="http://schemas.microsoft.com/office/drawing/2014/main" id="{5BBA858A-4A59-DEAB-D2C7-22FF84041E93}"/>
              </a:ext>
            </a:extLst>
          </p:cNvPr>
          <p:cNvPicPr>
            <a:picLocks noChangeAspect="1"/>
          </p:cNvPicPr>
          <p:nvPr/>
        </p:nvPicPr>
        <p:blipFill rotWithShape="1">
          <a:blip r:embed="rId2">
            <a:extLst>
              <a:ext uri="{28A0092B-C50C-407E-A947-70E740481C1C}">
                <a14:useLocalDpi xmlns:a14="http://schemas.microsoft.com/office/drawing/2010/main" val="0"/>
              </a:ext>
            </a:extLst>
          </a:blip>
          <a:srcRect l="12920" t="12953" r="14360" b="11365"/>
          <a:stretch/>
        </p:blipFill>
        <p:spPr>
          <a:xfrm>
            <a:off x="1775595" y="775657"/>
            <a:ext cx="8640810" cy="5995253"/>
          </a:xfrm>
          <a:prstGeom prst="rect">
            <a:avLst/>
          </a:prstGeom>
        </p:spPr>
      </p:pic>
      <p:sp>
        <p:nvSpPr>
          <p:cNvPr id="3" name="コンテンツ プレースホルダー 2">
            <a:extLst>
              <a:ext uri="{FF2B5EF4-FFF2-40B4-BE49-F238E27FC236}">
                <a16:creationId xmlns:a16="http://schemas.microsoft.com/office/drawing/2014/main" id="{44B03020-2B50-6674-4894-BF1BFFCA27B7}"/>
              </a:ext>
            </a:extLst>
          </p:cNvPr>
          <p:cNvSpPr>
            <a:spLocks noGrp="1"/>
          </p:cNvSpPr>
          <p:nvPr>
            <p:ph idx="1"/>
          </p:nvPr>
        </p:nvSpPr>
        <p:spPr>
          <a:xfrm>
            <a:off x="477037" y="339634"/>
            <a:ext cx="8999169" cy="740229"/>
          </a:xfrm>
          <a:solidFill>
            <a:schemeClr val="bg1"/>
          </a:solidFill>
        </p:spPr>
        <p:txBody>
          <a:bodyPr>
            <a:normAutofit lnSpcReduction="10000"/>
          </a:bodyPr>
          <a:lstStyle/>
          <a:p>
            <a:r>
              <a:rPr kumimoji="1" lang="ja-JP" altLang="en-US" sz="4400" dirty="0"/>
              <a:t>４．個人での「静夜思」翻案作成</a:t>
            </a:r>
            <a:endParaRPr kumimoji="1" lang="ja-JP" altLang="en-US" sz="2400" dirty="0"/>
          </a:p>
        </p:txBody>
      </p:sp>
      <p:sp>
        <p:nvSpPr>
          <p:cNvPr id="8" name="吹き出し: 角を丸めた四角形 7">
            <a:extLst>
              <a:ext uri="{FF2B5EF4-FFF2-40B4-BE49-F238E27FC236}">
                <a16:creationId xmlns:a16="http://schemas.microsoft.com/office/drawing/2014/main" id="{0B3DF340-C4EC-6FB9-7A02-7FC86399535F}"/>
              </a:ext>
            </a:extLst>
          </p:cNvPr>
          <p:cNvSpPr/>
          <p:nvPr/>
        </p:nvSpPr>
        <p:spPr>
          <a:xfrm>
            <a:off x="9954936" y="583473"/>
            <a:ext cx="1264836" cy="5826036"/>
          </a:xfrm>
          <a:prstGeom prst="wedgeRoundRectCallout">
            <a:avLst>
              <a:gd name="adj1" fmla="val -105251"/>
              <a:gd name="adj2" fmla="val 7169"/>
              <a:gd name="adj3" fmla="val 16667"/>
            </a:avLst>
          </a:prstGeom>
          <a:solidFill>
            <a:schemeClr val="bg1"/>
          </a:solidFill>
          <a:ln w="381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000" dirty="0">
                <a:solidFill>
                  <a:schemeClr val="accent4"/>
                </a:solidFill>
              </a:rPr>
              <a:t>参考にする翻案を選択</a:t>
            </a:r>
          </a:p>
        </p:txBody>
      </p:sp>
      <p:sp>
        <p:nvSpPr>
          <p:cNvPr id="2" name="テキスト ボックス 1">
            <a:extLst>
              <a:ext uri="{FF2B5EF4-FFF2-40B4-BE49-F238E27FC236}">
                <a16:creationId xmlns:a16="http://schemas.microsoft.com/office/drawing/2014/main" id="{CFB732C9-981B-F693-284A-4621796184BD}"/>
              </a:ext>
            </a:extLst>
          </p:cNvPr>
          <p:cNvSpPr txBox="1"/>
          <p:nvPr/>
        </p:nvSpPr>
        <p:spPr>
          <a:xfrm>
            <a:off x="4756933" y="2034285"/>
            <a:ext cx="3318555" cy="1015663"/>
          </a:xfrm>
          <a:prstGeom prst="rect">
            <a:avLst/>
          </a:prstGeom>
          <a:noFill/>
        </p:spPr>
        <p:txBody>
          <a:bodyPr wrap="square" rtlCol="0">
            <a:spAutoFit/>
          </a:bodyPr>
          <a:lstStyle/>
          <a:p>
            <a:r>
              <a:rPr kumimoji="1" lang="ja-JP" altLang="en-US" sz="6000" kern="1200" dirty="0">
                <a:solidFill>
                  <a:schemeClr val="accent4"/>
                </a:solidFill>
                <a:latin typeface="+mn-lt"/>
                <a:ea typeface="+mn-ea"/>
                <a:cs typeface="+mn-cs"/>
              </a:rPr>
              <a:t>翻案作成</a:t>
            </a:r>
            <a:endParaRPr kumimoji="1" lang="ja-JP" altLang="en-US" sz="1800" kern="1200" dirty="0">
              <a:solidFill>
                <a:schemeClr val="accent4"/>
              </a:solidFill>
              <a:latin typeface="+mn-lt"/>
              <a:ea typeface="+mn-ea"/>
              <a:cs typeface="+mn-cs"/>
            </a:endParaRPr>
          </a:p>
        </p:txBody>
      </p:sp>
      <p:sp>
        <p:nvSpPr>
          <p:cNvPr id="4" name="テキスト ボックス 3">
            <a:extLst>
              <a:ext uri="{FF2B5EF4-FFF2-40B4-BE49-F238E27FC236}">
                <a16:creationId xmlns:a16="http://schemas.microsoft.com/office/drawing/2014/main" id="{733B61F2-7DE1-1B71-4224-F2BFFBDA7592}"/>
              </a:ext>
            </a:extLst>
          </p:cNvPr>
          <p:cNvSpPr txBox="1"/>
          <p:nvPr/>
        </p:nvSpPr>
        <p:spPr>
          <a:xfrm>
            <a:off x="4439073" y="4738304"/>
            <a:ext cx="3990826" cy="1446550"/>
          </a:xfrm>
          <a:prstGeom prst="rect">
            <a:avLst/>
          </a:prstGeom>
          <a:noFill/>
        </p:spPr>
        <p:txBody>
          <a:bodyPr wrap="square" rtlCol="0">
            <a:spAutoFit/>
          </a:bodyPr>
          <a:lstStyle/>
          <a:p>
            <a:r>
              <a:rPr kumimoji="1" lang="ja-JP" altLang="en-US" sz="4400" dirty="0">
                <a:solidFill>
                  <a:schemeClr val="accent4"/>
                </a:solidFill>
              </a:rPr>
              <a:t>翻訳</a:t>
            </a:r>
            <a:r>
              <a:rPr kumimoji="1" lang="ja-JP" altLang="en-US" sz="4400" kern="1200" dirty="0">
                <a:solidFill>
                  <a:schemeClr val="accent4"/>
                </a:solidFill>
                <a:latin typeface="+mn-lt"/>
                <a:ea typeface="+mn-ea"/>
                <a:cs typeface="+mn-cs"/>
              </a:rPr>
              <a:t>の</a:t>
            </a:r>
            <a:r>
              <a:rPr kumimoji="1" lang="ja-JP" altLang="en-US" sz="4400" dirty="0">
                <a:solidFill>
                  <a:schemeClr val="accent4"/>
                </a:solidFill>
              </a:rPr>
              <a:t>時</a:t>
            </a:r>
            <a:r>
              <a:rPr kumimoji="1" lang="ja-JP" altLang="en-US" sz="4400" kern="1200" dirty="0">
                <a:solidFill>
                  <a:schemeClr val="accent4"/>
                </a:solidFill>
                <a:latin typeface="+mn-lt"/>
                <a:ea typeface="+mn-ea"/>
                <a:cs typeface="+mn-cs"/>
              </a:rPr>
              <a:t>に気を付けたこと</a:t>
            </a:r>
            <a:endParaRPr kumimoji="1" lang="ja-JP" altLang="en-US" sz="1200" kern="1200" dirty="0">
              <a:solidFill>
                <a:schemeClr val="accent4"/>
              </a:solidFill>
              <a:latin typeface="+mn-lt"/>
              <a:ea typeface="+mn-ea"/>
              <a:cs typeface="+mn-cs"/>
            </a:endParaRPr>
          </a:p>
        </p:txBody>
      </p:sp>
      <p:sp>
        <p:nvSpPr>
          <p:cNvPr id="6" name="テキスト ボックス 5">
            <a:extLst>
              <a:ext uri="{FF2B5EF4-FFF2-40B4-BE49-F238E27FC236}">
                <a16:creationId xmlns:a16="http://schemas.microsoft.com/office/drawing/2014/main" id="{A15B85FF-56BB-FE1C-00DF-F977FC49E101}"/>
              </a:ext>
            </a:extLst>
          </p:cNvPr>
          <p:cNvSpPr txBox="1"/>
          <p:nvPr/>
        </p:nvSpPr>
        <p:spPr>
          <a:xfrm>
            <a:off x="1896647" y="1158844"/>
            <a:ext cx="1538883" cy="5302919"/>
          </a:xfrm>
          <a:prstGeom prst="rect">
            <a:avLst/>
          </a:prstGeom>
          <a:noFill/>
        </p:spPr>
        <p:txBody>
          <a:bodyPr vert="eaVert" wrap="square" rtlCol="0">
            <a:spAutoFit/>
          </a:bodyPr>
          <a:lstStyle/>
          <a:p>
            <a:r>
              <a:rPr kumimoji="1" lang="ja-JP" altLang="en-US" sz="4400" dirty="0">
                <a:solidFill>
                  <a:schemeClr val="accent4"/>
                </a:solidFill>
              </a:rPr>
              <a:t>表現をお互いに批評しあう</a:t>
            </a:r>
            <a:endParaRPr kumimoji="1" lang="ja-JP" altLang="en-US" sz="1200" kern="1200" dirty="0">
              <a:solidFill>
                <a:schemeClr val="accent4"/>
              </a:solidFill>
              <a:latin typeface="+mn-lt"/>
              <a:ea typeface="+mn-ea"/>
              <a:cs typeface="+mn-cs"/>
            </a:endParaRPr>
          </a:p>
        </p:txBody>
      </p:sp>
    </p:spTree>
    <p:extLst>
      <p:ext uri="{BB962C8B-B14F-4D97-AF65-F5344CB8AC3E}">
        <p14:creationId xmlns:p14="http://schemas.microsoft.com/office/powerpoint/2010/main" val="824432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a:extLst>
              <a:ext uri="{FF2B5EF4-FFF2-40B4-BE49-F238E27FC236}">
                <a16:creationId xmlns:a16="http://schemas.microsoft.com/office/drawing/2014/main" id="{01E5A471-6FA3-CC7B-17B6-1EF966FFD5A2}"/>
              </a:ext>
            </a:extLst>
          </p:cNvPr>
          <p:cNvGraphicFramePr>
            <a:graphicFrameLocks noGrp="1"/>
          </p:cNvGraphicFramePr>
          <p:nvPr>
            <p:ph idx="1"/>
            <p:extLst>
              <p:ext uri="{D42A27DB-BD31-4B8C-83A1-F6EECF244321}">
                <p14:modId xmlns:p14="http://schemas.microsoft.com/office/powerpoint/2010/main" val="2902220444"/>
              </p:ext>
            </p:extLst>
          </p:nvPr>
        </p:nvGraphicFramePr>
        <p:xfrm>
          <a:off x="290945" y="670562"/>
          <a:ext cx="10969238" cy="6113417"/>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a:extLst>
              <a:ext uri="{FF2B5EF4-FFF2-40B4-BE49-F238E27FC236}">
                <a16:creationId xmlns:a16="http://schemas.microsoft.com/office/drawing/2014/main" id="{BB335934-04C7-D9FE-5CFB-529C214E0D1D}"/>
              </a:ext>
            </a:extLst>
          </p:cNvPr>
          <p:cNvSpPr>
            <a:spLocks noGrp="1"/>
          </p:cNvSpPr>
          <p:nvPr>
            <p:ph type="title"/>
          </p:nvPr>
        </p:nvSpPr>
        <p:spPr>
          <a:xfrm>
            <a:off x="611072" y="256857"/>
            <a:ext cx="6381914" cy="1197473"/>
          </a:xfrm>
          <a:solidFill>
            <a:schemeClr val="bg1"/>
          </a:solidFill>
        </p:spPr>
        <p:txBody>
          <a:bodyPr>
            <a:normAutofit/>
          </a:bodyPr>
          <a:lstStyle/>
          <a:p>
            <a:r>
              <a:rPr lang="ja-JP" altLang="en-US" sz="6600" dirty="0">
                <a:solidFill>
                  <a:schemeClr val="accent2"/>
                </a:solidFill>
              </a:rPr>
              <a:t>５．翻案の実際</a:t>
            </a:r>
            <a:endParaRPr kumimoji="1" lang="ja-JP" altLang="en-US" dirty="0">
              <a:solidFill>
                <a:schemeClr val="accent2"/>
              </a:solidFill>
            </a:endParaRPr>
          </a:p>
        </p:txBody>
      </p:sp>
    </p:spTree>
    <p:extLst>
      <p:ext uri="{BB962C8B-B14F-4D97-AF65-F5344CB8AC3E}">
        <p14:creationId xmlns:p14="http://schemas.microsoft.com/office/powerpoint/2010/main" val="95742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BADE7-6D05-382F-8364-52C2FEEF55DC}"/>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25DD362-2AA8-5ECA-7C3A-8E8AE8A447C8}"/>
              </a:ext>
            </a:extLst>
          </p:cNvPr>
          <p:cNvSpPr>
            <a:spLocks noGrp="1"/>
          </p:cNvSpPr>
          <p:nvPr>
            <p:ph idx="1"/>
          </p:nvPr>
        </p:nvSpPr>
        <p:spPr>
          <a:xfrm>
            <a:off x="1105980" y="1458686"/>
            <a:ext cx="4240115" cy="5181603"/>
          </a:xfrm>
          <a:solidFill>
            <a:schemeClr val="bg1"/>
          </a:solidFill>
          <a:ln w="38100">
            <a:solidFill>
              <a:schemeClr val="accent5"/>
            </a:solidFill>
          </a:ln>
        </p:spPr>
        <p:txBody>
          <a:bodyPr vert="eaVert">
            <a:normAutofit/>
          </a:bodyPr>
          <a:lstStyle/>
          <a:p>
            <a:pPr marL="0" indent="0">
              <a:buNone/>
            </a:pPr>
            <a:endParaRPr lang="en-US" altLang="ja-JP" sz="1400" dirty="0"/>
          </a:p>
          <a:p>
            <a:pPr marL="0" indent="0">
              <a:buNone/>
            </a:pPr>
            <a:r>
              <a:rPr lang="ja-JP" altLang="en-US" sz="3200" dirty="0"/>
              <a:t>秋の夜、寝台の前を明るく照らす月光は、まるで地上に降りた霜と見まがうほどであった。頭を上げて山の端を見れば、故郷のことがしのばれてならない。</a:t>
            </a:r>
            <a:endParaRPr lang="en-US" altLang="ja-JP" sz="3200" dirty="0"/>
          </a:p>
          <a:p>
            <a:pPr marL="0" indent="0" algn="r">
              <a:buNone/>
            </a:pPr>
            <a:r>
              <a:rPr kumimoji="1" lang="ja-JP" altLang="en-US" sz="3200" dirty="0"/>
              <a:t>（オリジナル）</a:t>
            </a:r>
            <a:endParaRPr kumimoji="1" lang="en-US" altLang="ja-JP" sz="3200" dirty="0"/>
          </a:p>
        </p:txBody>
      </p:sp>
      <p:sp>
        <p:nvSpPr>
          <p:cNvPr id="4" name="コンテンツ プレースホルダー 2">
            <a:extLst>
              <a:ext uri="{FF2B5EF4-FFF2-40B4-BE49-F238E27FC236}">
                <a16:creationId xmlns:a16="http://schemas.microsoft.com/office/drawing/2014/main" id="{F121EE59-38A0-FC23-C5A9-776AF11C8076}"/>
              </a:ext>
            </a:extLst>
          </p:cNvPr>
          <p:cNvSpPr txBox="1">
            <a:spLocks/>
          </p:cNvSpPr>
          <p:nvPr/>
        </p:nvSpPr>
        <p:spPr>
          <a:xfrm>
            <a:off x="5695402" y="1235532"/>
            <a:ext cx="4915529" cy="5404757"/>
          </a:xfrm>
          <a:prstGeom prst="rect">
            <a:avLst/>
          </a:prstGeom>
          <a:solidFill>
            <a:schemeClr val="bg1"/>
          </a:solidFill>
          <a:ln w="38100">
            <a:solidFill>
              <a:srgbClr val="0070C0"/>
            </a:solidFill>
          </a:ln>
        </p:spPr>
        <p:txBody>
          <a:bodyPr vert="eaVert"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endParaRPr lang="en-US" altLang="ja-JP" sz="1400" dirty="0"/>
          </a:p>
          <a:p>
            <a:pPr marL="0" indent="0">
              <a:buFont typeface="Wingdings 3" charset="2"/>
              <a:buNone/>
            </a:pPr>
            <a:r>
              <a:rPr lang="ja-JP" altLang="en-US" sz="3200" dirty="0"/>
              <a:t>寝台の前で月の光をみていると地面に降りた霜のように見えました。</a:t>
            </a:r>
            <a:endParaRPr lang="en-US" altLang="ja-JP" sz="3200" dirty="0"/>
          </a:p>
          <a:p>
            <a:pPr marL="0" indent="0">
              <a:buFont typeface="Wingdings 3" charset="2"/>
              <a:buNone/>
            </a:pPr>
            <a:r>
              <a:rPr lang="ja-JP" altLang="en-US" sz="3200" dirty="0"/>
              <a:t>顔を上げて山の上にある月をながめているとうなだれては故郷のあれこれを思い出してしまいました。</a:t>
            </a:r>
            <a:endParaRPr lang="en-US" altLang="ja-JP" sz="3200" dirty="0"/>
          </a:p>
          <a:p>
            <a:pPr marL="0" indent="0" algn="r">
              <a:buFont typeface="Wingdings 3" charset="2"/>
              <a:buNone/>
            </a:pPr>
            <a:r>
              <a:rPr lang="ja-JP" altLang="en-US" sz="3200" dirty="0"/>
              <a:t>（生徒作品）</a:t>
            </a:r>
            <a:endParaRPr lang="en-US" altLang="ja-JP" sz="3200" dirty="0"/>
          </a:p>
        </p:txBody>
      </p:sp>
      <p:sp>
        <p:nvSpPr>
          <p:cNvPr id="2" name="タイトル 1">
            <a:extLst>
              <a:ext uri="{FF2B5EF4-FFF2-40B4-BE49-F238E27FC236}">
                <a16:creationId xmlns:a16="http://schemas.microsoft.com/office/drawing/2014/main" id="{61822593-1DC5-B0F8-F31B-1B9F4847A791}"/>
              </a:ext>
            </a:extLst>
          </p:cNvPr>
          <p:cNvSpPr>
            <a:spLocks noGrp="1"/>
          </p:cNvSpPr>
          <p:nvPr>
            <p:ph type="title"/>
          </p:nvPr>
        </p:nvSpPr>
        <p:spPr>
          <a:xfrm>
            <a:off x="111275" y="217711"/>
            <a:ext cx="8596668" cy="1320800"/>
          </a:xfrm>
        </p:spPr>
        <p:txBody>
          <a:bodyPr>
            <a:normAutofit/>
          </a:bodyPr>
          <a:lstStyle/>
          <a:p>
            <a:r>
              <a:rPr lang="ja-JP" altLang="en-US" sz="6600" dirty="0">
                <a:solidFill>
                  <a:schemeClr val="accent2"/>
                </a:solidFill>
              </a:rPr>
              <a:t>５．①学習課題集</a:t>
            </a:r>
            <a:endParaRPr kumimoji="1" lang="ja-JP" altLang="en-US" dirty="0">
              <a:solidFill>
                <a:schemeClr val="accent2"/>
              </a:solidFill>
            </a:endParaRPr>
          </a:p>
        </p:txBody>
      </p:sp>
    </p:spTree>
    <p:extLst>
      <p:ext uri="{BB962C8B-B14F-4D97-AF65-F5344CB8AC3E}">
        <p14:creationId xmlns:p14="http://schemas.microsoft.com/office/powerpoint/2010/main" val="2148861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4DC70-CC74-DFA6-618B-35257E128EE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81E1F1E-B72B-8BAB-2716-2182CE2140E0}"/>
              </a:ext>
            </a:extLst>
          </p:cNvPr>
          <p:cNvSpPr>
            <a:spLocks noGrp="1"/>
          </p:cNvSpPr>
          <p:nvPr>
            <p:ph type="title"/>
          </p:nvPr>
        </p:nvSpPr>
        <p:spPr>
          <a:xfrm>
            <a:off x="564122" y="69660"/>
            <a:ext cx="8596668" cy="1320800"/>
          </a:xfrm>
        </p:spPr>
        <p:txBody>
          <a:bodyPr>
            <a:normAutofit/>
          </a:bodyPr>
          <a:lstStyle/>
          <a:p>
            <a:r>
              <a:rPr lang="ja-JP" altLang="en-US" sz="6600" dirty="0">
                <a:solidFill>
                  <a:schemeClr val="accent2"/>
                </a:solidFill>
              </a:rPr>
              <a:t>５．②土岐善麿</a:t>
            </a:r>
            <a:endParaRPr kumimoji="1" lang="ja-JP" altLang="en-US" dirty="0">
              <a:solidFill>
                <a:schemeClr val="accent2"/>
              </a:solidFill>
            </a:endParaRPr>
          </a:p>
        </p:txBody>
      </p:sp>
      <p:sp>
        <p:nvSpPr>
          <p:cNvPr id="3" name="コンテンツ プレースホルダー 2">
            <a:extLst>
              <a:ext uri="{FF2B5EF4-FFF2-40B4-BE49-F238E27FC236}">
                <a16:creationId xmlns:a16="http://schemas.microsoft.com/office/drawing/2014/main" id="{DCA863D8-22F5-22E4-6CDA-4DA2DC92F176}"/>
              </a:ext>
            </a:extLst>
          </p:cNvPr>
          <p:cNvSpPr>
            <a:spLocks noGrp="1"/>
          </p:cNvSpPr>
          <p:nvPr>
            <p:ph idx="1"/>
          </p:nvPr>
        </p:nvSpPr>
        <p:spPr>
          <a:xfrm>
            <a:off x="5861711" y="1245326"/>
            <a:ext cx="3665465" cy="5508171"/>
          </a:xfrm>
          <a:solidFill>
            <a:schemeClr val="bg1"/>
          </a:solidFill>
          <a:ln w="38100">
            <a:solidFill>
              <a:schemeClr val="accent5"/>
            </a:solidFill>
          </a:ln>
        </p:spPr>
        <p:txBody>
          <a:bodyPr vert="eaVert">
            <a:normAutofit/>
          </a:bodyPr>
          <a:lstStyle/>
          <a:p>
            <a:pPr marL="0" indent="0">
              <a:buNone/>
            </a:pPr>
            <a:endParaRPr lang="en-US" altLang="ja-JP" sz="1400" dirty="0"/>
          </a:p>
          <a:p>
            <a:pPr marL="0" indent="0">
              <a:buNone/>
            </a:pPr>
            <a:r>
              <a:rPr kumimoji="1" lang="ja-JP" altLang="en-US" sz="3200" dirty="0"/>
              <a:t> 寝台前で月光ながめ</a:t>
            </a:r>
            <a:endParaRPr kumimoji="1" lang="en-US" altLang="ja-JP" sz="3200" dirty="0"/>
          </a:p>
          <a:p>
            <a:pPr marL="0" indent="0">
              <a:buNone/>
            </a:pPr>
            <a:r>
              <a:rPr lang="ja-JP" altLang="en-US" sz="3200" dirty="0"/>
              <a:t> 静かにきらめく霜が浮かぶ</a:t>
            </a:r>
            <a:endParaRPr lang="en-US" altLang="ja-JP" sz="3200" dirty="0"/>
          </a:p>
          <a:p>
            <a:pPr marL="0" indent="0">
              <a:buNone/>
            </a:pPr>
            <a:r>
              <a:rPr kumimoji="1" lang="ja-JP" altLang="en-US" sz="3200" dirty="0"/>
              <a:t> 顔</a:t>
            </a:r>
            <a:r>
              <a:rPr lang="ja-JP" altLang="en-US" sz="3200" dirty="0"/>
              <a:t>を挙げると山月うつり</a:t>
            </a:r>
            <a:endParaRPr lang="en-US" altLang="ja-JP" sz="3200" dirty="0"/>
          </a:p>
          <a:p>
            <a:pPr marL="0" indent="0">
              <a:buNone/>
            </a:pPr>
            <a:r>
              <a:rPr lang="ja-JP" altLang="en-US" sz="3200" dirty="0"/>
              <a:t> </a:t>
            </a:r>
            <a:r>
              <a:rPr kumimoji="1" lang="ja-JP" altLang="en-US" sz="3200" dirty="0"/>
              <a:t>頭を伏せて故郷を思う</a:t>
            </a:r>
            <a:endParaRPr lang="en-US" altLang="ja-JP" sz="3200" dirty="0"/>
          </a:p>
          <a:p>
            <a:pPr marL="0" indent="0" algn="r">
              <a:buNone/>
            </a:pPr>
            <a:r>
              <a:rPr kumimoji="1" lang="ja-JP" altLang="en-US" sz="3200" dirty="0"/>
              <a:t>（生徒作品）</a:t>
            </a:r>
            <a:endParaRPr kumimoji="1" lang="en-US" altLang="ja-JP" sz="3200" dirty="0"/>
          </a:p>
        </p:txBody>
      </p:sp>
      <p:sp>
        <p:nvSpPr>
          <p:cNvPr id="4" name="コンテンツ プレースホルダー 2">
            <a:extLst>
              <a:ext uri="{FF2B5EF4-FFF2-40B4-BE49-F238E27FC236}">
                <a16:creationId xmlns:a16="http://schemas.microsoft.com/office/drawing/2014/main" id="{F2F20A8D-5DBA-07DF-C4D9-48F6FF8905B9}"/>
              </a:ext>
            </a:extLst>
          </p:cNvPr>
          <p:cNvSpPr txBox="1">
            <a:spLocks/>
          </p:cNvSpPr>
          <p:nvPr/>
        </p:nvSpPr>
        <p:spPr>
          <a:xfrm>
            <a:off x="1645921" y="1086387"/>
            <a:ext cx="3382956" cy="5667110"/>
          </a:xfrm>
          <a:prstGeom prst="rect">
            <a:avLst/>
          </a:prstGeom>
          <a:solidFill>
            <a:schemeClr val="bg1"/>
          </a:solidFill>
          <a:ln w="38100">
            <a:solidFill>
              <a:srgbClr val="0070C0"/>
            </a:solidFill>
          </a:ln>
        </p:spPr>
        <p:txBody>
          <a:bodyPr vert="eaVert"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endParaRPr lang="en-US" altLang="ja-JP" sz="1600" dirty="0"/>
          </a:p>
          <a:p>
            <a:pPr marL="0" indent="0">
              <a:buFont typeface="Wingdings 3" charset="2"/>
              <a:buNone/>
            </a:pPr>
            <a:r>
              <a:rPr lang="ja-JP" altLang="en-US" sz="3800" dirty="0"/>
              <a:t>床にさす　月かげ</a:t>
            </a:r>
          </a:p>
          <a:p>
            <a:pPr marL="0" indent="0">
              <a:buFont typeface="Wingdings 3" charset="2"/>
              <a:buNone/>
            </a:pPr>
            <a:r>
              <a:rPr lang="ja-JP" altLang="en-US" sz="3800" dirty="0"/>
              <a:t>うたがいぬ　霜かと</a:t>
            </a:r>
          </a:p>
          <a:p>
            <a:pPr marL="0" indent="0">
              <a:buFont typeface="Wingdings 3" charset="2"/>
              <a:buNone/>
            </a:pPr>
            <a:r>
              <a:rPr lang="ja-JP" altLang="en-US" sz="3800" dirty="0"/>
              <a:t>仰ぎては　山の月を見</a:t>
            </a:r>
          </a:p>
          <a:p>
            <a:pPr marL="0" indent="0">
              <a:buFont typeface="Wingdings 3" charset="2"/>
              <a:buNone/>
            </a:pPr>
            <a:r>
              <a:rPr lang="ja-JP" altLang="en-US" sz="3600" dirty="0"/>
              <a:t>うなだれては　おもうふるさと</a:t>
            </a:r>
          </a:p>
          <a:p>
            <a:pPr marL="0" indent="0" algn="r">
              <a:buFont typeface="Wingdings 3" charset="2"/>
              <a:buNone/>
            </a:pPr>
            <a:r>
              <a:rPr lang="ja-JP" altLang="en-US" sz="3200" dirty="0"/>
              <a:t>（オリジナル）</a:t>
            </a:r>
            <a:endParaRPr lang="en-US" altLang="ja-JP" sz="3200" dirty="0"/>
          </a:p>
        </p:txBody>
      </p:sp>
    </p:spTree>
    <p:extLst>
      <p:ext uri="{BB962C8B-B14F-4D97-AF65-F5344CB8AC3E}">
        <p14:creationId xmlns:p14="http://schemas.microsoft.com/office/powerpoint/2010/main" val="2997401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4DC70-CC74-DFA6-618B-35257E128EE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81E1F1E-B72B-8BAB-2716-2182CE2140E0}"/>
              </a:ext>
            </a:extLst>
          </p:cNvPr>
          <p:cNvSpPr>
            <a:spLocks noGrp="1"/>
          </p:cNvSpPr>
          <p:nvPr>
            <p:ph type="title"/>
          </p:nvPr>
        </p:nvSpPr>
        <p:spPr>
          <a:xfrm>
            <a:off x="564122" y="52242"/>
            <a:ext cx="8596668" cy="1320800"/>
          </a:xfrm>
        </p:spPr>
        <p:txBody>
          <a:bodyPr>
            <a:normAutofit/>
          </a:bodyPr>
          <a:lstStyle/>
          <a:p>
            <a:r>
              <a:rPr lang="ja-JP" altLang="en-US" sz="6600" dirty="0">
                <a:solidFill>
                  <a:schemeClr val="accent2"/>
                </a:solidFill>
              </a:rPr>
              <a:t>５．③井伏鱒二</a:t>
            </a:r>
            <a:endParaRPr kumimoji="1" lang="ja-JP" altLang="en-US" dirty="0">
              <a:solidFill>
                <a:schemeClr val="accent2"/>
              </a:solidFill>
            </a:endParaRPr>
          </a:p>
        </p:txBody>
      </p:sp>
      <p:sp>
        <p:nvSpPr>
          <p:cNvPr id="3" name="コンテンツ プレースホルダー 2">
            <a:extLst>
              <a:ext uri="{FF2B5EF4-FFF2-40B4-BE49-F238E27FC236}">
                <a16:creationId xmlns:a16="http://schemas.microsoft.com/office/drawing/2014/main" id="{DCA863D8-22F5-22E4-6CDA-4DA2DC92F176}"/>
              </a:ext>
            </a:extLst>
          </p:cNvPr>
          <p:cNvSpPr>
            <a:spLocks noGrp="1"/>
          </p:cNvSpPr>
          <p:nvPr>
            <p:ph idx="1"/>
          </p:nvPr>
        </p:nvSpPr>
        <p:spPr>
          <a:xfrm>
            <a:off x="6540129" y="487684"/>
            <a:ext cx="3100253" cy="6270172"/>
          </a:xfrm>
          <a:solidFill>
            <a:schemeClr val="bg1"/>
          </a:solidFill>
          <a:ln w="38100">
            <a:solidFill>
              <a:schemeClr val="accent5"/>
            </a:solidFill>
          </a:ln>
        </p:spPr>
        <p:txBody>
          <a:bodyPr vert="eaVert">
            <a:normAutofit lnSpcReduction="10000"/>
          </a:bodyPr>
          <a:lstStyle/>
          <a:p>
            <a:pPr marL="0" indent="0">
              <a:buNone/>
            </a:pPr>
            <a:endParaRPr lang="en-US" altLang="ja-JP" sz="1400" dirty="0"/>
          </a:p>
          <a:p>
            <a:pPr marL="0" indent="0">
              <a:buNone/>
            </a:pPr>
            <a:r>
              <a:rPr kumimoji="1" lang="ja-JP" altLang="en-US" sz="3200" dirty="0"/>
              <a:t>マダ寝ヌウチカラフト気ガツクト</a:t>
            </a:r>
            <a:endParaRPr kumimoji="1" lang="en-US" altLang="ja-JP" sz="3200" dirty="0"/>
          </a:p>
          <a:p>
            <a:pPr marL="0" indent="0">
              <a:buNone/>
            </a:pPr>
            <a:r>
              <a:rPr lang="ja-JP" altLang="en-US" sz="3200" dirty="0"/>
              <a:t>霜ノヨウニモ感ジルイイ月アカリ野ノ端二アル月ヲミツメ</a:t>
            </a:r>
            <a:endParaRPr lang="en-US" altLang="ja-JP" sz="3200" dirty="0"/>
          </a:p>
          <a:p>
            <a:pPr marL="0" indent="0">
              <a:buNone/>
            </a:pPr>
            <a:r>
              <a:rPr lang="ja-JP" altLang="en-US" sz="3200" dirty="0"/>
              <a:t>故郷ノコトヲ思イダス</a:t>
            </a:r>
            <a:endParaRPr lang="en-US" altLang="ja-JP" sz="3200" dirty="0"/>
          </a:p>
          <a:p>
            <a:pPr marL="0" indent="0" algn="r">
              <a:buNone/>
            </a:pPr>
            <a:r>
              <a:rPr kumimoji="1" lang="ja-JP" altLang="en-US" sz="3200" dirty="0"/>
              <a:t>（生徒作品）</a:t>
            </a:r>
            <a:endParaRPr kumimoji="1" lang="en-US" altLang="ja-JP" sz="3200" dirty="0"/>
          </a:p>
        </p:txBody>
      </p:sp>
      <p:sp>
        <p:nvSpPr>
          <p:cNvPr id="4" name="コンテンツ プレースホルダー 2">
            <a:extLst>
              <a:ext uri="{FF2B5EF4-FFF2-40B4-BE49-F238E27FC236}">
                <a16:creationId xmlns:a16="http://schemas.microsoft.com/office/drawing/2014/main" id="{F2F20A8D-5DBA-07DF-C4D9-48F6FF8905B9}"/>
              </a:ext>
            </a:extLst>
          </p:cNvPr>
          <p:cNvSpPr txBox="1">
            <a:spLocks/>
          </p:cNvSpPr>
          <p:nvPr/>
        </p:nvSpPr>
        <p:spPr>
          <a:xfrm>
            <a:off x="1583022" y="1018901"/>
            <a:ext cx="3370217" cy="5795553"/>
          </a:xfrm>
          <a:prstGeom prst="rect">
            <a:avLst/>
          </a:prstGeom>
          <a:solidFill>
            <a:schemeClr val="bg1"/>
          </a:solidFill>
          <a:ln w="38100">
            <a:solidFill>
              <a:srgbClr val="0070C0"/>
            </a:solidFill>
          </a:ln>
        </p:spPr>
        <p:txBody>
          <a:bodyPr vert="eaVert"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endParaRPr lang="en-US" altLang="ja-JP" sz="1200" dirty="0"/>
          </a:p>
          <a:p>
            <a:pPr marL="0" indent="0">
              <a:buFont typeface="Wingdings 3" charset="2"/>
              <a:buNone/>
            </a:pPr>
            <a:r>
              <a:rPr lang="ja-JP" altLang="en-US" sz="3300" dirty="0"/>
              <a:t>ネマノウチカラ フト気ガツケバ</a:t>
            </a:r>
          </a:p>
          <a:p>
            <a:pPr marL="0" indent="0">
              <a:buFont typeface="Wingdings 3" charset="2"/>
              <a:buNone/>
            </a:pPr>
            <a:r>
              <a:rPr lang="ja-JP" altLang="en-US" sz="3300" dirty="0"/>
              <a:t>霜カトオモウ イイ月アカリ</a:t>
            </a:r>
          </a:p>
          <a:p>
            <a:pPr marL="0" indent="0">
              <a:buFont typeface="Wingdings 3" charset="2"/>
              <a:buNone/>
            </a:pPr>
            <a:r>
              <a:rPr lang="ja-JP" altLang="en-US" sz="3300" dirty="0"/>
              <a:t>ノキバノ月ヲ ミルニツケ</a:t>
            </a:r>
          </a:p>
          <a:p>
            <a:pPr marL="0" indent="0">
              <a:buFont typeface="Wingdings 3" charset="2"/>
              <a:buNone/>
            </a:pPr>
            <a:r>
              <a:rPr lang="ja-JP" altLang="en-US" sz="3300" dirty="0"/>
              <a:t>ザイショノコトガ 気二カカル</a:t>
            </a:r>
          </a:p>
          <a:p>
            <a:pPr marL="0" indent="0" algn="r">
              <a:buFont typeface="Wingdings 3" charset="2"/>
              <a:buNone/>
            </a:pPr>
            <a:r>
              <a:rPr lang="ja-JP" altLang="en-US" sz="3200" dirty="0"/>
              <a:t>（オリジナル）</a:t>
            </a:r>
            <a:endParaRPr lang="en-US" altLang="ja-JP" sz="3200" dirty="0"/>
          </a:p>
        </p:txBody>
      </p:sp>
    </p:spTree>
    <p:extLst>
      <p:ext uri="{BB962C8B-B14F-4D97-AF65-F5344CB8AC3E}">
        <p14:creationId xmlns:p14="http://schemas.microsoft.com/office/powerpoint/2010/main" val="810719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4DC70-CC74-DFA6-618B-35257E128EE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81E1F1E-B72B-8BAB-2716-2182CE2140E0}"/>
              </a:ext>
            </a:extLst>
          </p:cNvPr>
          <p:cNvSpPr>
            <a:spLocks noGrp="1"/>
          </p:cNvSpPr>
          <p:nvPr>
            <p:ph type="title"/>
          </p:nvPr>
        </p:nvSpPr>
        <p:spPr>
          <a:xfrm>
            <a:off x="564122" y="104494"/>
            <a:ext cx="8596668" cy="1320800"/>
          </a:xfrm>
        </p:spPr>
        <p:txBody>
          <a:bodyPr>
            <a:normAutofit/>
          </a:bodyPr>
          <a:lstStyle/>
          <a:p>
            <a:r>
              <a:rPr lang="ja-JP" altLang="en-US" sz="6600" dirty="0">
                <a:solidFill>
                  <a:schemeClr val="accent2"/>
                </a:solidFill>
              </a:rPr>
              <a:t>５．④複合</a:t>
            </a:r>
            <a:endParaRPr kumimoji="1" lang="ja-JP" altLang="en-US" dirty="0">
              <a:solidFill>
                <a:schemeClr val="accent2"/>
              </a:solidFill>
            </a:endParaRPr>
          </a:p>
        </p:txBody>
      </p:sp>
      <p:sp>
        <p:nvSpPr>
          <p:cNvPr id="3" name="コンテンツ プレースホルダー 2">
            <a:extLst>
              <a:ext uri="{FF2B5EF4-FFF2-40B4-BE49-F238E27FC236}">
                <a16:creationId xmlns:a16="http://schemas.microsoft.com/office/drawing/2014/main" id="{DCA863D8-22F5-22E4-6CDA-4DA2DC92F176}"/>
              </a:ext>
            </a:extLst>
          </p:cNvPr>
          <p:cNvSpPr>
            <a:spLocks noGrp="1"/>
          </p:cNvSpPr>
          <p:nvPr>
            <p:ph idx="1"/>
          </p:nvPr>
        </p:nvSpPr>
        <p:spPr>
          <a:xfrm>
            <a:off x="5712821" y="1406439"/>
            <a:ext cx="5852161" cy="5199009"/>
          </a:xfrm>
          <a:solidFill>
            <a:schemeClr val="bg1"/>
          </a:solidFill>
          <a:ln w="38100">
            <a:solidFill>
              <a:schemeClr val="accent5"/>
            </a:solidFill>
          </a:ln>
        </p:spPr>
        <p:txBody>
          <a:bodyPr vert="eaVert">
            <a:normAutofit/>
          </a:bodyPr>
          <a:lstStyle/>
          <a:p>
            <a:pPr marL="0" indent="0">
              <a:buNone/>
            </a:pPr>
            <a:endParaRPr lang="en-US" altLang="ja-JP" sz="1400" dirty="0"/>
          </a:p>
          <a:p>
            <a:pPr marL="0" indent="0">
              <a:buNone/>
            </a:pPr>
            <a:r>
              <a:rPr kumimoji="1" lang="ja-JP" altLang="en-US" sz="3600" dirty="0"/>
              <a:t>寝床にさしこむ</a:t>
            </a:r>
            <a:endParaRPr kumimoji="1" lang="en-US" altLang="ja-JP" sz="3600" dirty="0"/>
          </a:p>
          <a:p>
            <a:pPr marL="0" indent="0">
              <a:buNone/>
            </a:pPr>
            <a:r>
              <a:rPr lang="ja-JP" altLang="en-US" sz="3600" dirty="0"/>
              <a:t>月の光を見ると</a:t>
            </a:r>
            <a:endParaRPr lang="en-US" altLang="ja-JP" sz="3600" dirty="0"/>
          </a:p>
          <a:p>
            <a:pPr marL="0" indent="0">
              <a:buNone/>
            </a:pPr>
            <a:r>
              <a:rPr kumimoji="1" lang="ja-JP" altLang="en-US" sz="3600" dirty="0"/>
              <a:t>地面に降りた</a:t>
            </a:r>
            <a:endParaRPr kumimoji="1" lang="en-US" altLang="ja-JP" sz="3600" dirty="0"/>
          </a:p>
          <a:p>
            <a:pPr marL="0" indent="0">
              <a:buNone/>
            </a:pPr>
            <a:r>
              <a:rPr lang="ja-JP" altLang="en-US" sz="3600" dirty="0"/>
              <a:t>霜のようだ</a:t>
            </a:r>
            <a:endParaRPr lang="en-US" altLang="ja-JP" sz="3600" dirty="0"/>
          </a:p>
          <a:p>
            <a:pPr marL="0" indent="0">
              <a:buNone/>
            </a:pPr>
            <a:r>
              <a:rPr kumimoji="1" lang="ja-JP" altLang="en-US" sz="3600" dirty="0"/>
              <a:t>顔をあげて　</a:t>
            </a:r>
            <a:endParaRPr kumimoji="1" lang="en-US" altLang="ja-JP" sz="3600" dirty="0"/>
          </a:p>
          <a:p>
            <a:pPr marL="0" indent="0">
              <a:buNone/>
            </a:pPr>
            <a:r>
              <a:rPr kumimoji="1" lang="ja-JP" altLang="en-US" sz="3600" dirty="0"/>
              <a:t>山の月を見つめれば</a:t>
            </a:r>
            <a:endParaRPr kumimoji="1" lang="en-US" altLang="ja-JP" sz="3600" dirty="0"/>
          </a:p>
          <a:p>
            <a:pPr marL="0" indent="0">
              <a:buNone/>
            </a:pPr>
            <a:r>
              <a:rPr lang="ja-JP" altLang="en-US" sz="3600" dirty="0"/>
              <a:t>気づくと故郷を思いだす</a:t>
            </a:r>
            <a:endParaRPr lang="en-US" altLang="ja-JP" sz="3600" dirty="0"/>
          </a:p>
          <a:p>
            <a:pPr marL="0" indent="0" algn="r">
              <a:buNone/>
            </a:pPr>
            <a:r>
              <a:rPr kumimoji="1" lang="ja-JP" altLang="en-US" sz="3600" dirty="0"/>
              <a:t>（生徒作品）</a:t>
            </a:r>
            <a:endParaRPr kumimoji="1" lang="en-US" altLang="ja-JP" sz="3600" dirty="0"/>
          </a:p>
        </p:txBody>
      </p:sp>
      <p:sp>
        <p:nvSpPr>
          <p:cNvPr id="4" name="コンテンツ プレースホルダー 2">
            <a:extLst>
              <a:ext uri="{FF2B5EF4-FFF2-40B4-BE49-F238E27FC236}">
                <a16:creationId xmlns:a16="http://schemas.microsoft.com/office/drawing/2014/main" id="{F2F20A8D-5DBA-07DF-C4D9-48F6FF8905B9}"/>
              </a:ext>
            </a:extLst>
          </p:cNvPr>
          <p:cNvSpPr txBox="1">
            <a:spLocks/>
          </p:cNvSpPr>
          <p:nvPr/>
        </p:nvSpPr>
        <p:spPr>
          <a:xfrm>
            <a:off x="627017" y="1110341"/>
            <a:ext cx="4676503" cy="5495108"/>
          </a:xfrm>
          <a:prstGeom prst="rect">
            <a:avLst/>
          </a:prstGeom>
          <a:solidFill>
            <a:schemeClr val="bg1"/>
          </a:solidFill>
          <a:ln w="38100">
            <a:solidFill>
              <a:srgbClr val="C00000"/>
            </a:solidFill>
          </a:ln>
        </p:spPr>
        <p:txBody>
          <a:bodyPr vert="eaVert"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endParaRPr lang="en-US" altLang="ja-JP" sz="1200" dirty="0"/>
          </a:p>
          <a:p>
            <a:pPr marL="0" indent="0">
              <a:buFont typeface="Wingdings 3" charset="2"/>
              <a:buNone/>
            </a:pPr>
            <a:r>
              <a:rPr lang="ja-JP" altLang="en-US" sz="3200" dirty="0"/>
              <a:t>月の光に手をかざしてみる。</a:t>
            </a:r>
            <a:endParaRPr lang="en-US" altLang="ja-JP" sz="3200" dirty="0"/>
          </a:p>
          <a:p>
            <a:pPr marL="0" indent="0">
              <a:buFont typeface="Wingdings 3" charset="2"/>
              <a:buNone/>
            </a:pPr>
            <a:r>
              <a:rPr lang="ja-JP" altLang="en-US" sz="3200" dirty="0"/>
              <a:t>寝台の前で月の光をみる。</a:t>
            </a:r>
            <a:endParaRPr lang="en-US" altLang="ja-JP" sz="3200" dirty="0"/>
          </a:p>
          <a:p>
            <a:pPr marL="0" indent="0">
              <a:buFont typeface="Wingdings 3" charset="2"/>
              <a:buNone/>
            </a:pPr>
            <a:r>
              <a:rPr lang="ja-JP" altLang="en-US" sz="3200" dirty="0"/>
              <a:t>まるで地面に降りた霜のよう。</a:t>
            </a:r>
            <a:endParaRPr lang="en-US" altLang="ja-JP" sz="3200" dirty="0"/>
          </a:p>
          <a:p>
            <a:pPr marL="0" indent="0">
              <a:buFont typeface="Wingdings 3" charset="2"/>
              <a:buNone/>
            </a:pPr>
            <a:r>
              <a:rPr lang="ja-JP" altLang="en-US" sz="3200" dirty="0"/>
              <a:t>あげた顔が山の上の月を見つけた。</a:t>
            </a:r>
            <a:endParaRPr lang="en-US" altLang="ja-JP" sz="3200" dirty="0"/>
          </a:p>
          <a:p>
            <a:pPr marL="0" indent="0">
              <a:buFont typeface="Wingdings 3" charset="2"/>
              <a:buNone/>
            </a:pPr>
            <a:r>
              <a:rPr lang="ja-JP" altLang="en-US" sz="3200" dirty="0"/>
              <a:t>垂れた頭とともに故郷を思う。</a:t>
            </a:r>
            <a:endParaRPr lang="en-US" altLang="ja-JP" sz="3200" dirty="0"/>
          </a:p>
          <a:p>
            <a:pPr marL="0" indent="0" algn="r">
              <a:buFont typeface="Wingdings 3" charset="2"/>
              <a:buNone/>
            </a:pPr>
            <a:r>
              <a:rPr lang="ja-JP" altLang="en-US" sz="3200" dirty="0"/>
              <a:t>（生徒作品）</a:t>
            </a:r>
            <a:endParaRPr lang="en-US" altLang="ja-JP" sz="3200" dirty="0"/>
          </a:p>
        </p:txBody>
      </p:sp>
    </p:spTree>
    <p:extLst>
      <p:ext uri="{BB962C8B-B14F-4D97-AF65-F5344CB8AC3E}">
        <p14:creationId xmlns:p14="http://schemas.microsoft.com/office/powerpoint/2010/main" val="1162512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B9D07-5F66-9BC3-8909-CCFDCB66E959}"/>
            </a:ext>
          </a:extLst>
        </p:cNvPr>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0D2B738A-5396-5E59-2D61-320F9B407CA3}"/>
              </a:ext>
            </a:extLst>
          </p:cNvPr>
          <p:cNvSpPr>
            <a:spLocks noGrp="1"/>
          </p:cNvSpPr>
          <p:nvPr>
            <p:ph idx="1"/>
          </p:nvPr>
        </p:nvSpPr>
        <p:spPr>
          <a:xfrm>
            <a:off x="661846" y="1341995"/>
            <a:ext cx="10040982" cy="5163317"/>
          </a:xfrm>
        </p:spPr>
        <p:txBody>
          <a:bodyPr>
            <a:normAutofit fontScale="92500" lnSpcReduction="10000"/>
          </a:bodyPr>
          <a:lstStyle/>
          <a:p>
            <a:pPr lvl="1"/>
            <a:r>
              <a:rPr lang="ja-JP" altLang="en-US" sz="4000" dirty="0"/>
              <a:t>翻訳を通して、詩の魅力の一端に触れる</a:t>
            </a:r>
            <a:endParaRPr lang="en-US" altLang="ja-JP" sz="4000" dirty="0"/>
          </a:p>
          <a:p>
            <a:pPr marL="457200" lvl="1" indent="0">
              <a:buNone/>
            </a:pPr>
            <a:r>
              <a:rPr lang="ja-JP" altLang="en-US" sz="4000" dirty="0"/>
              <a:t>　ことができた。</a:t>
            </a:r>
            <a:endParaRPr lang="en-US" altLang="ja-JP" sz="4000" dirty="0"/>
          </a:p>
          <a:p>
            <a:pPr lvl="1"/>
            <a:r>
              <a:rPr lang="ja-JP" altLang="en-US" sz="4000" dirty="0"/>
              <a:t>僅かではあるが、井伏鱒二訳や土岐善麿訳を参考に翻訳に取り組む生徒がいた。</a:t>
            </a:r>
            <a:endParaRPr lang="en-US" altLang="ja-JP" sz="3000" dirty="0"/>
          </a:p>
          <a:p>
            <a:endParaRPr lang="en-US" altLang="ja-JP" sz="2200" dirty="0"/>
          </a:p>
          <a:p>
            <a:pPr lvl="1"/>
            <a:r>
              <a:rPr lang="ja-JP" altLang="en-US" sz="3900" dirty="0"/>
              <a:t>原詩の巧みさを日本語に落とし込むより</a:t>
            </a:r>
            <a:endParaRPr lang="en-US" altLang="ja-JP" sz="3900" dirty="0"/>
          </a:p>
          <a:p>
            <a:pPr marL="457200" lvl="1" indent="0">
              <a:buNone/>
            </a:pPr>
            <a:r>
              <a:rPr lang="ja-JP" altLang="en-US" sz="3900" dirty="0"/>
              <a:t>　わかりやすさを優先した生徒が多かった。</a:t>
            </a:r>
            <a:endParaRPr lang="en-US" altLang="ja-JP" sz="3900" dirty="0"/>
          </a:p>
          <a:p>
            <a:pPr lvl="1"/>
            <a:r>
              <a:rPr lang="ja-JP" altLang="en-US" sz="3900" dirty="0"/>
              <a:t>中国語の韻文を日本語の韻文で作成させることの難しさ。</a:t>
            </a:r>
            <a:endParaRPr lang="en-US" altLang="ja-JP" sz="3900" dirty="0"/>
          </a:p>
        </p:txBody>
      </p:sp>
      <p:sp>
        <p:nvSpPr>
          <p:cNvPr id="2" name="タイトル 1">
            <a:extLst>
              <a:ext uri="{FF2B5EF4-FFF2-40B4-BE49-F238E27FC236}">
                <a16:creationId xmlns:a16="http://schemas.microsoft.com/office/drawing/2014/main" id="{54C39479-D0C6-11D4-554B-6E489BCC7798}"/>
              </a:ext>
            </a:extLst>
          </p:cNvPr>
          <p:cNvSpPr>
            <a:spLocks noGrp="1"/>
          </p:cNvSpPr>
          <p:nvPr>
            <p:ph type="title"/>
          </p:nvPr>
        </p:nvSpPr>
        <p:spPr>
          <a:xfrm>
            <a:off x="268037" y="217711"/>
            <a:ext cx="8596668" cy="1320800"/>
          </a:xfrm>
        </p:spPr>
        <p:txBody>
          <a:bodyPr>
            <a:normAutofit/>
          </a:bodyPr>
          <a:lstStyle/>
          <a:p>
            <a:r>
              <a:rPr lang="ja-JP" altLang="en-US" sz="6600" dirty="0">
                <a:solidFill>
                  <a:schemeClr val="accent2"/>
                </a:solidFill>
              </a:rPr>
              <a:t>６．成果と課題</a:t>
            </a:r>
            <a:endParaRPr kumimoji="1" lang="ja-JP" altLang="en-US" dirty="0">
              <a:solidFill>
                <a:schemeClr val="accent2"/>
              </a:solidFill>
            </a:endParaRPr>
          </a:p>
        </p:txBody>
      </p:sp>
      <p:sp>
        <p:nvSpPr>
          <p:cNvPr id="3" name="正方形/長方形 2">
            <a:extLst>
              <a:ext uri="{FF2B5EF4-FFF2-40B4-BE49-F238E27FC236}">
                <a16:creationId xmlns:a16="http://schemas.microsoft.com/office/drawing/2014/main" id="{98062C02-DD86-4E82-D358-E94091C026D1}"/>
              </a:ext>
            </a:extLst>
          </p:cNvPr>
          <p:cNvSpPr/>
          <p:nvPr/>
        </p:nvSpPr>
        <p:spPr>
          <a:xfrm>
            <a:off x="235122" y="1567541"/>
            <a:ext cx="879565" cy="1428206"/>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800" dirty="0"/>
              <a:t>成果</a:t>
            </a:r>
          </a:p>
        </p:txBody>
      </p:sp>
      <p:sp>
        <p:nvSpPr>
          <p:cNvPr id="4" name="正方形/長方形 3">
            <a:extLst>
              <a:ext uri="{FF2B5EF4-FFF2-40B4-BE49-F238E27FC236}">
                <a16:creationId xmlns:a16="http://schemas.microsoft.com/office/drawing/2014/main" id="{C8017E1A-B7B8-CCFA-EAD7-20A48AD4305B}"/>
              </a:ext>
            </a:extLst>
          </p:cNvPr>
          <p:cNvSpPr/>
          <p:nvPr/>
        </p:nvSpPr>
        <p:spPr>
          <a:xfrm>
            <a:off x="213344" y="4262855"/>
            <a:ext cx="879565" cy="1428206"/>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800" dirty="0"/>
              <a:t>課題</a:t>
            </a:r>
          </a:p>
        </p:txBody>
      </p:sp>
    </p:spTree>
    <p:extLst>
      <p:ext uri="{BB962C8B-B14F-4D97-AF65-F5344CB8AC3E}">
        <p14:creationId xmlns:p14="http://schemas.microsoft.com/office/powerpoint/2010/main" val="4271900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B919438-0F02-53A8-586F-0B9E630912A6}"/>
              </a:ext>
            </a:extLst>
          </p:cNvPr>
          <p:cNvSpPr>
            <a:spLocks noGrp="1"/>
          </p:cNvSpPr>
          <p:nvPr>
            <p:ph idx="1"/>
          </p:nvPr>
        </p:nvSpPr>
        <p:spPr>
          <a:xfrm>
            <a:off x="450599" y="6026331"/>
            <a:ext cx="10914088" cy="731521"/>
          </a:xfrm>
        </p:spPr>
        <p:txBody>
          <a:bodyPr>
            <a:normAutofit/>
          </a:bodyPr>
          <a:lstStyle/>
          <a:p>
            <a:r>
              <a:rPr lang="ja-JP" altLang="en-US" sz="2000" b="0" i="0" dirty="0">
                <a:solidFill>
                  <a:srgbClr val="1D1C1D"/>
                </a:solidFill>
                <a:effectLst/>
                <a:latin typeface="NotoSansJP"/>
              </a:rPr>
              <a:t>本研究の一部は、北海道教育大学学長戦略経費（臨床的研究プロジェクト「国語教育における</a:t>
            </a:r>
            <a:r>
              <a:rPr lang="en-US" altLang="ja-JP" sz="2000" b="0" i="0" dirty="0">
                <a:solidFill>
                  <a:srgbClr val="1D1C1D"/>
                </a:solidFill>
                <a:effectLst/>
                <a:latin typeface="NotoSansJP"/>
              </a:rPr>
              <a:t>ICT</a:t>
            </a:r>
            <a:r>
              <a:rPr lang="ja-JP" altLang="en-US" sz="2000" b="0" i="0" dirty="0">
                <a:solidFill>
                  <a:srgbClr val="1D1C1D"/>
                </a:solidFill>
                <a:effectLst/>
                <a:latin typeface="NotoSansJP"/>
              </a:rPr>
              <a:t>、主にデジタル教科書を活用した授業モデルの構築」）の助成を受けたものである。</a:t>
            </a:r>
            <a:endParaRPr kumimoji="1" lang="ja-JP" altLang="en-US" sz="2000" dirty="0"/>
          </a:p>
        </p:txBody>
      </p:sp>
      <p:sp>
        <p:nvSpPr>
          <p:cNvPr id="4" name="タイトル 1">
            <a:extLst>
              <a:ext uri="{FF2B5EF4-FFF2-40B4-BE49-F238E27FC236}">
                <a16:creationId xmlns:a16="http://schemas.microsoft.com/office/drawing/2014/main" id="{59F978E6-39DE-1923-AFB5-F67B9CF5F395}"/>
              </a:ext>
            </a:extLst>
          </p:cNvPr>
          <p:cNvSpPr txBox="1">
            <a:spLocks/>
          </p:cNvSpPr>
          <p:nvPr/>
        </p:nvSpPr>
        <p:spPr>
          <a:xfrm>
            <a:off x="154820" y="217711"/>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6600" dirty="0">
                <a:solidFill>
                  <a:schemeClr val="accent2"/>
                </a:solidFill>
              </a:rPr>
              <a:t>６．今後の展望</a:t>
            </a:r>
            <a:endParaRPr lang="ja-JP" altLang="en-US" dirty="0">
              <a:solidFill>
                <a:schemeClr val="accent2"/>
              </a:solidFill>
            </a:endParaRPr>
          </a:p>
        </p:txBody>
      </p:sp>
      <p:sp>
        <p:nvSpPr>
          <p:cNvPr id="5" name="コンテンツ プレースホルダー 5">
            <a:extLst>
              <a:ext uri="{FF2B5EF4-FFF2-40B4-BE49-F238E27FC236}">
                <a16:creationId xmlns:a16="http://schemas.microsoft.com/office/drawing/2014/main" id="{D640EFAB-E06A-D0C9-8F57-411184741F1C}"/>
              </a:ext>
            </a:extLst>
          </p:cNvPr>
          <p:cNvSpPr txBox="1">
            <a:spLocks/>
          </p:cNvSpPr>
          <p:nvPr/>
        </p:nvSpPr>
        <p:spPr>
          <a:xfrm>
            <a:off x="107120" y="1437778"/>
            <a:ext cx="10143304" cy="451888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lvl="1"/>
            <a:r>
              <a:rPr lang="ja-JP" altLang="en-US" sz="4000" dirty="0"/>
              <a:t>漢文の学習とは別に、韻文（短歌・詩）を書く機会を設け、韻文への抵抗感をなくしたい。</a:t>
            </a:r>
            <a:endParaRPr lang="en-US" altLang="ja-JP" sz="4000" dirty="0"/>
          </a:p>
          <a:p>
            <a:pPr lvl="1"/>
            <a:r>
              <a:rPr lang="ja-JP" altLang="en-US" sz="3900" dirty="0"/>
              <a:t>語彙の強化と表現の幅を広げるために、井伏鱒二か土岐善麿の訳を選んで翻案を作る機会を設けたい。</a:t>
            </a:r>
            <a:endParaRPr lang="en-US" altLang="ja-JP" sz="3900" dirty="0"/>
          </a:p>
        </p:txBody>
      </p:sp>
    </p:spTree>
    <p:extLst>
      <p:ext uri="{BB962C8B-B14F-4D97-AF65-F5344CB8AC3E}">
        <p14:creationId xmlns:p14="http://schemas.microsoft.com/office/powerpoint/2010/main" val="3576743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6600" dirty="0">
                <a:solidFill>
                  <a:schemeClr val="accent2"/>
                </a:solidFill>
              </a:rPr>
              <a:t>１．実践の背景</a:t>
            </a:r>
          </a:p>
        </p:txBody>
      </p:sp>
      <p:sp>
        <p:nvSpPr>
          <p:cNvPr id="3" name="コンテンツプレースホルダ 2"/>
          <p:cNvSpPr>
            <a:spLocks noGrp="1"/>
          </p:cNvSpPr>
          <p:nvPr>
            <p:ph idx="1"/>
          </p:nvPr>
        </p:nvSpPr>
        <p:spPr>
          <a:xfrm>
            <a:off x="537996" y="2038669"/>
            <a:ext cx="10974736" cy="4362131"/>
          </a:xfrm>
        </p:spPr>
        <p:txBody>
          <a:bodyPr>
            <a:normAutofit/>
          </a:bodyPr>
          <a:lstStyle/>
          <a:p>
            <a:r>
              <a:rPr lang="ja-JP" altLang="en-US" sz="4800" dirty="0"/>
              <a:t>漢詩の学習に至るまでの流れ</a:t>
            </a:r>
            <a:endParaRPr lang="en-US" altLang="ja-JP" sz="2400" dirty="0"/>
          </a:p>
          <a:p>
            <a:pPr lvl="1"/>
            <a:r>
              <a:rPr lang="ja-JP" altLang="en-US" sz="4400" dirty="0"/>
              <a:t>訓読の基礎（１学期・７月頃）</a:t>
            </a:r>
            <a:endParaRPr lang="en-US" altLang="ja-JP" sz="4400" dirty="0"/>
          </a:p>
          <a:p>
            <a:pPr lvl="1"/>
            <a:r>
              <a:rPr lang="ja-JP" altLang="en-US" sz="4400" dirty="0"/>
              <a:t>故事成語（１学期・夏休み明け）</a:t>
            </a:r>
            <a:endParaRPr lang="en-US" altLang="ja-JP" sz="4400" dirty="0"/>
          </a:p>
          <a:p>
            <a:pPr lvl="1"/>
            <a:r>
              <a:rPr lang="ja-JP" altLang="en-US" sz="4400" dirty="0"/>
              <a:t>漢詩の学習（２学期・１１月）</a:t>
            </a:r>
            <a:endParaRPr lang="en-US" altLang="ja-JP" sz="3600" dirty="0"/>
          </a:p>
          <a:p>
            <a:endParaRPr lang="en-US" altLang="ja-JP"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435420"/>
            <a:ext cx="8596668" cy="1320800"/>
          </a:xfrm>
        </p:spPr>
        <p:txBody>
          <a:bodyPr/>
          <a:lstStyle/>
          <a:p>
            <a:r>
              <a:rPr lang="ja-JP" altLang="en-US" sz="6600" dirty="0">
                <a:solidFill>
                  <a:schemeClr val="accent2"/>
                </a:solidFill>
              </a:rPr>
              <a:t>１．実践の背景</a:t>
            </a:r>
          </a:p>
        </p:txBody>
      </p:sp>
      <p:sp>
        <p:nvSpPr>
          <p:cNvPr id="3" name="コンテンツプレースホルダ 2"/>
          <p:cNvSpPr>
            <a:spLocks noGrp="1"/>
          </p:cNvSpPr>
          <p:nvPr>
            <p:ph idx="1"/>
          </p:nvPr>
        </p:nvSpPr>
        <p:spPr>
          <a:xfrm>
            <a:off x="302875" y="1507440"/>
            <a:ext cx="11793342" cy="5163325"/>
          </a:xfrm>
        </p:spPr>
        <p:txBody>
          <a:bodyPr>
            <a:normAutofit/>
          </a:bodyPr>
          <a:lstStyle/>
          <a:p>
            <a:r>
              <a:rPr lang="ja-JP" altLang="en-US" sz="4000" dirty="0"/>
              <a:t>「国語総合」から「言語文化」に代わり、</a:t>
            </a:r>
            <a:endParaRPr lang="en-US" altLang="ja-JP" sz="4000" dirty="0"/>
          </a:p>
          <a:p>
            <a:pPr marL="0" indent="0">
              <a:buNone/>
            </a:pPr>
            <a:r>
              <a:rPr lang="ja-JP" altLang="en-US" sz="4000" dirty="0"/>
              <a:t>　漢文（漢詩）を取り扱える機会が減少</a:t>
            </a:r>
            <a:r>
              <a:rPr lang="ja-JP" altLang="en-US" sz="4400" dirty="0"/>
              <a:t>。</a:t>
            </a:r>
            <a:endParaRPr lang="en-US" altLang="ja-JP" sz="4000" dirty="0"/>
          </a:p>
          <a:p>
            <a:pPr marL="0" indent="0">
              <a:buNone/>
            </a:pPr>
            <a:r>
              <a:rPr lang="ja-JP" altLang="en-US" sz="4000" dirty="0"/>
              <a:t>　→近体詩の押韻・形式を教えることが中心に。</a:t>
            </a:r>
            <a:endParaRPr lang="en-US" altLang="ja-JP" sz="4000" dirty="0"/>
          </a:p>
          <a:p>
            <a:pPr marL="0" indent="0">
              <a:buNone/>
            </a:pPr>
            <a:endParaRPr lang="en-US" altLang="ja-JP" sz="2400" dirty="0"/>
          </a:p>
          <a:p>
            <a:pPr marL="0" indent="0">
              <a:buNone/>
            </a:pPr>
            <a:endParaRPr lang="en-US" altLang="ja-JP" sz="2400" dirty="0"/>
          </a:p>
          <a:p>
            <a:r>
              <a:rPr lang="ja-JP" altLang="en-US" sz="4000" dirty="0"/>
              <a:t>その詩の良さや魅力がどこにあるのかを</a:t>
            </a:r>
            <a:endParaRPr lang="en-US" altLang="ja-JP" sz="4000" dirty="0"/>
          </a:p>
          <a:p>
            <a:pPr marL="0" indent="0">
              <a:buNone/>
            </a:pPr>
            <a:r>
              <a:rPr lang="ja-JP" altLang="en-US" sz="4000" dirty="0"/>
              <a:t>　生徒自身が発見できる力を身につけさせたい。</a:t>
            </a:r>
            <a:endParaRPr lang="en-US" altLang="ja-JP" sz="4000" dirty="0"/>
          </a:p>
          <a:p>
            <a:endParaRPr lang="en-US" altLang="ja-JP" dirty="0"/>
          </a:p>
        </p:txBody>
      </p:sp>
      <p:sp>
        <p:nvSpPr>
          <p:cNvPr id="4" name="矢印: 下 3">
            <a:extLst>
              <a:ext uri="{FF2B5EF4-FFF2-40B4-BE49-F238E27FC236}">
                <a16:creationId xmlns:a16="http://schemas.microsoft.com/office/drawing/2014/main" id="{EA0277B1-03C8-E9E0-F86C-18BC5A9A8345}"/>
              </a:ext>
            </a:extLst>
          </p:cNvPr>
          <p:cNvSpPr/>
          <p:nvPr/>
        </p:nvSpPr>
        <p:spPr>
          <a:xfrm>
            <a:off x="4180114" y="3706810"/>
            <a:ext cx="2011680" cy="1004526"/>
          </a:xfrm>
          <a:prstGeom prst="downArrow">
            <a:avLst>
              <a:gd name="adj1" fmla="val 57188"/>
              <a:gd name="adj2" fmla="val 6717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36028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493AD1-9D9C-59B3-3333-4164568147CF}"/>
              </a:ext>
            </a:extLst>
          </p:cNvPr>
          <p:cNvSpPr>
            <a:spLocks noGrp="1"/>
          </p:cNvSpPr>
          <p:nvPr>
            <p:ph type="title"/>
          </p:nvPr>
        </p:nvSpPr>
        <p:spPr>
          <a:xfrm>
            <a:off x="652395" y="383175"/>
            <a:ext cx="8596668" cy="1320800"/>
          </a:xfrm>
        </p:spPr>
        <p:txBody>
          <a:bodyPr>
            <a:normAutofit/>
          </a:bodyPr>
          <a:lstStyle/>
          <a:p>
            <a:r>
              <a:rPr kumimoji="1" lang="ja-JP" altLang="en-US" sz="6600" dirty="0">
                <a:solidFill>
                  <a:schemeClr val="accent2"/>
                </a:solidFill>
              </a:rPr>
              <a:t>２．教材について</a:t>
            </a:r>
          </a:p>
        </p:txBody>
      </p:sp>
      <p:sp>
        <p:nvSpPr>
          <p:cNvPr id="3" name="コンテンツ プレースホルダー 2">
            <a:extLst>
              <a:ext uri="{FF2B5EF4-FFF2-40B4-BE49-F238E27FC236}">
                <a16:creationId xmlns:a16="http://schemas.microsoft.com/office/drawing/2014/main" id="{C5780F1F-7B08-3EB1-1810-E462196F33DF}"/>
              </a:ext>
            </a:extLst>
          </p:cNvPr>
          <p:cNvSpPr>
            <a:spLocks noGrp="1"/>
          </p:cNvSpPr>
          <p:nvPr>
            <p:ph idx="1"/>
          </p:nvPr>
        </p:nvSpPr>
        <p:spPr>
          <a:xfrm>
            <a:off x="383177" y="1560022"/>
            <a:ext cx="11669485" cy="4919155"/>
          </a:xfrm>
        </p:spPr>
        <p:txBody>
          <a:bodyPr>
            <a:normAutofit fontScale="85000" lnSpcReduction="20000"/>
          </a:bodyPr>
          <a:lstStyle/>
          <a:p>
            <a:r>
              <a:rPr lang="ja-JP" altLang="en-US" sz="5600" dirty="0"/>
              <a:t>高校１年生 標準言語文化</a:t>
            </a:r>
            <a:r>
              <a:rPr lang="ja-JP" altLang="en-US" sz="5200" dirty="0"/>
              <a:t>（第一学習社）</a:t>
            </a:r>
            <a:endParaRPr lang="ja-JP" altLang="en-US" sz="5600" dirty="0"/>
          </a:p>
          <a:p>
            <a:pPr lvl="1"/>
            <a:r>
              <a:rPr lang="ja-JP" altLang="en-US" sz="5600" dirty="0"/>
              <a:t>「春暁」（五言絶句）</a:t>
            </a:r>
          </a:p>
          <a:p>
            <a:pPr lvl="1"/>
            <a:r>
              <a:rPr lang="ja-JP" altLang="en-US" sz="5600" dirty="0"/>
              <a:t>「送元二使安西」（七言絶句）</a:t>
            </a:r>
          </a:p>
          <a:p>
            <a:pPr lvl="1"/>
            <a:r>
              <a:rPr lang="ja-JP" altLang="en-US" sz="5600" dirty="0"/>
              <a:t>「春望」（五言律詩）</a:t>
            </a:r>
            <a:endParaRPr lang="en-US" altLang="ja-JP" sz="5600" dirty="0"/>
          </a:p>
          <a:p>
            <a:pPr lvl="1"/>
            <a:r>
              <a:rPr lang="ja-JP" altLang="en-US" sz="5600" dirty="0"/>
              <a:t>「静夜思」（五言絶句）</a:t>
            </a:r>
            <a:endParaRPr lang="en-US" altLang="ja-JP" sz="5600" dirty="0"/>
          </a:p>
          <a:p>
            <a:pPr marL="457200" lvl="1" indent="0">
              <a:buNone/>
            </a:pPr>
            <a:r>
              <a:rPr lang="en-US" altLang="ja-JP" sz="4700" dirty="0"/>
              <a:t>※</a:t>
            </a:r>
            <a:r>
              <a:rPr lang="ja-JP" altLang="en-US" sz="4700" dirty="0"/>
              <a:t>「香炉峰下新卜山居草堂初成偶題東壁」</a:t>
            </a:r>
            <a:endParaRPr lang="en-US" altLang="ja-JP" sz="4700" dirty="0"/>
          </a:p>
          <a:p>
            <a:pPr marL="457200" lvl="1" indent="0">
              <a:buNone/>
            </a:pPr>
            <a:r>
              <a:rPr lang="ja-JP" altLang="en-US" sz="4700" dirty="0"/>
              <a:t>　（七言律詩）は紹介のみ</a:t>
            </a:r>
          </a:p>
          <a:p>
            <a:endParaRPr kumimoji="1" lang="ja-JP" altLang="en-US" dirty="0"/>
          </a:p>
        </p:txBody>
      </p:sp>
    </p:spTree>
    <p:extLst>
      <p:ext uri="{BB962C8B-B14F-4D97-AF65-F5344CB8AC3E}">
        <p14:creationId xmlns:p14="http://schemas.microsoft.com/office/powerpoint/2010/main" val="4020840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5780F1F-7B08-3EB1-1810-E462196F33DF}"/>
              </a:ext>
            </a:extLst>
          </p:cNvPr>
          <p:cNvSpPr>
            <a:spLocks noGrp="1"/>
          </p:cNvSpPr>
          <p:nvPr>
            <p:ph idx="1"/>
          </p:nvPr>
        </p:nvSpPr>
        <p:spPr>
          <a:xfrm>
            <a:off x="198449" y="1560022"/>
            <a:ext cx="11669485" cy="4919155"/>
          </a:xfrm>
        </p:spPr>
        <p:txBody>
          <a:bodyPr>
            <a:normAutofit/>
          </a:bodyPr>
          <a:lstStyle/>
          <a:p>
            <a:r>
              <a:rPr lang="ja-JP" altLang="en-US" sz="5400" dirty="0">
                <a:solidFill>
                  <a:schemeClr val="accent5"/>
                </a:solidFill>
              </a:rPr>
              <a:t>どう扱うか</a:t>
            </a:r>
            <a:endParaRPr lang="en-US" altLang="ja-JP" sz="5400" dirty="0">
              <a:solidFill>
                <a:schemeClr val="accent5"/>
              </a:solidFill>
            </a:endParaRPr>
          </a:p>
          <a:p>
            <a:r>
              <a:rPr lang="ja-JP" altLang="en-US" sz="5400" dirty="0"/>
              <a:t>翻案詩の作成</a:t>
            </a:r>
          </a:p>
          <a:p>
            <a:pPr lvl="1"/>
            <a:r>
              <a:rPr lang="ja-JP" altLang="en-US" sz="4800" dirty="0"/>
              <a:t>「春暁」の翻案（①井伏鱒二・</a:t>
            </a:r>
            <a:endParaRPr lang="en-US" altLang="ja-JP" sz="4800" dirty="0"/>
          </a:p>
          <a:p>
            <a:pPr marL="457200" lvl="1" indent="0">
              <a:buNone/>
            </a:pPr>
            <a:r>
              <a:rPr lang="ja-JP" altLang="en-US" sz="4800" dirty="0"/>
              <a:t>　②土岐善麿・③学習課題集）を比較</a:t>
            </a:r>
          </a:p>
          <a:p>
            <a:pPr marL="457200" lvl="1" indent="0">
              <a:buNone/>
            </a:pPr>
            <a:r>
              <a:rPr lang="ja-JP" altLang="en-US" sz="4800" dirty="0"/>
              <a:t>　→「静夜思」の翻案を作成させる</a:t>
            </a:r>
            <a:endParaRPr lang="ja-JP" altLang="en-US" sz="5400" dirty="0"/>
          </a:p>
          <a:p>
            <a:endParaRPr kumimoji="1" lang="ja-JP" altLang="en-US" dirty="0"/>
          </a:p>
        </p:txBody>
      </p:sp>
      <p:sp>
        <p:nvSpPr>
          <p:cNvPr id="6" name="タイトル 1">
            <a:extLst>
              <a:ext uri="{FF2B5EF4-FFF2-40B4-BE49-F238E27FC236}">
                <a16:creationId xmlns:a16="http://schemas.microsoft.com/office/drawing/2014/main" id="{E4B2822A-A8AC-E34D-3E5E-4A274373FA9F}"/>
              </a:ext>
            </a:extLst>
          </p:cNvPr>
          <p:cNvSpPr>
            <a:spLocks noGrp="1"/>
          </p:cNvSpPr>
          <p:nvPr>
            <p:ph type="title"/>
          </p:nvPr>
        </p:nvSpPr>
        <p:spPr>
          <a:xfrm>
            <a:off x="652395" y="383175"/>
            <a:ext cx="8596668" cy="1320800"/>
          </a:xfrm>
        </p:spPr>
        <p:txBody>
          <a:bodyPr>
            <a:normAutofit/>
          </a:bodyPr>
          <a:lstStyle/>
          <a:p>
            <a:r>
              <a:rPr kumimoji="1" lang="ja-JP" altLang="en-US" sz="6600" dirty="0">
                <a:solidFill>
                  <a:schemeClr val="accent2"/>
                </a:solidFill>
              </a:rPr>
              <a:t>２．教材について</a:t>
            </a:r>
          </a:p>
        </p:txBody>
      </p:sp>
    </p:spTree>
    <p:extLst>
      <p:ext uri="{BB962C8B-B14F-4D97-AF65-F5344CB8AC3E}">
        <p14:creationId xmlns:p14="http://schemas.microsoft.com/office/powerpoint/2010/main" val="3174935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493AD1-9D9C-59B3-3333-4164568147CF}"/>
              </a:ext>
            </a:extLst>
          </p:cNvPr>
          <p:cNvSpPr>
            <a:spLocks noGrp="1"/>
          </p:cNvSpPr>
          <p:nvPr>
            <p:ph type="title"/>
          </p:nvPr>
        </p:nvSpPr>
        <p:spPr>
          <a:xfrm>
            <a:off x="319884" y="513801"/>
            <a:ext cx="9996209" cy="1320800"/>
          </a:xfrm>
        </p:spPr>
        <p:txBody>
          <a:bodyPr>
            <a:normAutofit fontScale="90000"/>
          </a:bodyPr>
          <a:lstStyle/>
          <a:p>
            <a:r>
              <a:rPr kumimoji="1" lang="ja-JP" altLang="en-US" sz="6600" dirty="0">
                <a:solidFill>
                  <a:schemeClr val="accent2"/>
                </a:solidFill>
              </a:rPr>
              <a:t>３．実践したクラスの特色</a:t>
            </a:r>
          </a:p>
        </p:txBody>
      </p:sp>
      <p:sp>
        <p:nvSpPr>
          <p:cNvPr id="3" name="コンテンツ プレースホルダー 2">
            <a:extLst>
              <a:ext uri="{FF2B5EF4-FFF2-40B4-BE49-F238E27FC236}">
                <a16:creationId xmlns:a16="http://schemas.microsoft.com/office/drawing/2014/main" id="{C5780F1F-7B08-3EB1-1810-E462196F33DF}"/>
              </a:ext>
            </a:extLst>
          </p:cNvPr>
          <p:cNvSpPr>
            <a:spLocks noGrp="1"/>
          </p:cNvSpPr>
          <p:nvPr>
            <p:ph idx="1"/>
          </p:nvPr>
        </p:nvSpPr>
        <p:spPr>
          <a:xfrm>
            <a:off x="383177" y="1560022"/>
            <a:ext cx="11669485" cy="4919155"/>
          </a:xfrm>
        </p:spPr>
        <p:txBody>
          <a:bodyPr>
            <a:normAutofit/>
          </a:bodyPr>
          <a:lstStyle/>
          <a:p>
            <a:r>
              <a:rPr lang="ja-JP" altLang="en-US" sz="4800" dirty="0"/>
              <a:t>実践したクラス</a:t>
            </a:r>
          </a:p>
          <a:p>
            <a:pPr marL="457200" lvl="1" indent="0">
              <a:buNone/>
            </a:pPr>
            <a:r>
              <a:rPr lang="ja-JP" altLang="en-US" sz="4800" dirty="0"/>
              <a:t>→</a:t>
            </a:r>
            <a:r>
              <a:rPr lang="en-US" altLang="ja-JP" sz="4800" dirty="0"/>
              <a:t>1</a:t>
            </a:r>
            <a:r>
              <a:rPr lang="ja-JP" altLang="en-US" sz="4800" dirty="0"/>
              <a:t>年</a:t>
            </a:r>
            <a:r>
              <a:rPr lang="en-US" altLang="ja-JP" sz="4800" dirty="0"/>
              <a:t>3</a:t>
            </a:r>
            <a:r>
              <a:rPr lang="ja-JP" altLang="en-US" sz="4800" dirty="0"/>
              <a:t>組、</a:t>
            </a:r>
            <a:r>
              <a:rPr lang="en-US" altLang="ja-JP" sz="4800" dirty="0"/>
              <a:t>4</a:t>
            </a:r>
            <a:r>
              <a:rPr lang="ja-JP" altLang="en-US" sz="4800" dirty="0"/>
              <a:t>組（男：女＝</a:t>
            </a:r>
            <a:r>
              <a:rPr lang="en-US" altLang="ja-JP" sz="4800" dirty="0"/>
              <a:t>1</a:t>
            </a:r>
            <a:r>
              <a:rPr lang="ja-JP" altLang="en-US" sz="4800" dirty="0"/>
              <a:t>：</a:t>
            </a:r>
            <a:r>
              <a:rPr lang="en-US" altLang="ja-JP" sz="4800" dirty="0"/>
              <a:t>6</a:t>
            </a:r>
            <a:r>
              <a:rPr lang="ja-JP" altLang="en-US" sz="4800" dirty="0"/>
              <a:t>）</a:t>
            </a:r>
          </a:p>
          <a:p>
            <a:pPr lvl="1"/>
            <a:r>
              <a:rPr lang="ja-JP" altLang="en-US" sz="4800" dirty="0"/>
              <a:t>学力層は中～下</a:t>
            </a:r>
            <a:endParaRPr lang="en-US" altLang="ja-JP" sz="4800" dirty="0"/>
          </a:p>
          <a:p>
            <a:pPr lvl="1"/>
            <a:r>
              <a:rPr lang="en-US" altLang="ja-JP" sz="4800" dirty="0"/>
              <a:t>3</a:t>
            </a:r>
            <a:r>
              <a:rPr lang="ja-JP" altLang="en-US" sz="4800" dirty="0"/>
              <a:t>組の方が比較的理解力があるが、</a:t>
            </a:r>
            <a:endParaRPr lang="en-US" altLang="ja-JP" sz="4800" dirty="0"/>
          </a:p>
          <a:p>
            <a:pPr marL="457200" lvl="1" indent="0">
              <a:buNone/>
            </a:pPr>
            <a:r>
              <a:rPr lang="ja-JP" altLang="en-US" sz="4800" dirty="0"/>
              <a:t>　話し合い活動は</a:t>
            </a:r>
            <a:r>
              <a:rPr lang="en-US" altLang="ja-JP" sz="4800" dirty="0"/>
              <a:t>4</a:t>
            </a:r>
            <a:r>
              <a:rPr lang="ja-JP" altLang="en-US" sz="4800" dirty="0"/>
              <a:t>組の方が盛んである。</a:t>
            </a:r>
            <a:endParaRPr lang="en-US" altLang="ja-JP" sz="4800" dirty="0"/>
          </a:p>
          <a:p>
            <a:pPr marL="457200" lvl="1" indent="0">
              <a:buNone/>
            </a:pPr>
            <a:endParaRPr lang="ja-JP" altLang="en-US" sz="5400" dirty="0"/>
          </a:p>
          <a:p>
            <a:endParaRPr kumimoji="1" lang="ja-JP" altLang="en-US" dirty="0"/>
          </a:p>
        </p:txBody>
      </p:sp>
    </p:spTree>
    <p:extLst>
      <p:ext uri="{BB962C8B-B14F-4D97-AF65-F5344CB8AC3E}">
        <p14:creationId xmlns:p14="http://schemas.microsoft.com/office/powerpoint/2010/main" val="2264924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908D4-8C7E-CEF8-5FCC-D67B48C73D5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A95DB06-0D4F-0DA6-C8F5-F532D2F64AD8}"/>
              </a:ext>
            </a:extLst>
          </p:cNvPr>
          <p:cNvSpPr>
            <a:spLocks noGrp="1"/>
          </p:cNvSpPr>
          <p:nvPr>
            <p:ph type="title"/>
          </p:nvPr>
        </p:nvSpPr>
        <p:spPr/>
        <p:txBody>
          <a:bodyPr/>
          <a:lstStyle/>
          <a:p>
            <a:r>
              <a:rPr lang="ja-JP" altLang="en-US" sz="6600" dirty="0">
                <a:solidFill>
                  <a:schemeClr val="accent2"/>
                </a:solidFill>
              </a:rPr>
              <a:t>４</a:t>
            </a:r>
            <a:r>
              <a:rPr kumimoji="1" lang="ja-JP" altLang="en-US" sz="6600" dirty="0">
                <a:solidFill>
                  <a:schemeClr val="accent2"/>
                </a:solidFill>
              </a:rPr>
              <a:t>．授業の展開</a:t>
            </a:r>
            <a:endParaRPr kumimoji="1" lang="ja-JP" altLang="en-US" dirty="0">
              <a:solidFill>
                <a:schemeClr val="accent2"/>
              </a:solidFill>
            </a:endParaRPr>
          </a:p>
        </p:txBody>
      </p:sp>
      <p:sp>
        <p:nvSpPr>
          <p:cNvPr id="3" name="コンテンツ プレースホルダー 2">
            <a:extLst>
              <a:ext uri="{FF2B5EF4-FFF2-40B4-BE49-F238E27FC236}">
                <a16:creationId xmlns:a16="http://schemas.microsoft.com/office/drawing/2014/main" id="{F1AF3D92-574E-260D-E650-61B5E73BE2B4}"/>
              </a:ext>
            </a:extLst>
          </p:cNvPr>
          <p:cNvSpPr>
            <a:spLocks noGrp="1"/>
          </p:cNvSpPr>
          <p:nvPr>
            <p:ph idx="1"/>
          </p:nvPr>
        </p:nvSpPr>
        <p:spPr>
          <a:xfrm>
            <a:off x="424786" y="1689462"/>
            <a:ext cx="11000861" cy="4689565"/>
          </a:xfrm>
        </p:spPr>
        <p:txBody>
          <a:bodyPr>
            <a:normAutofit fontScale="92500"/>
          </a:bodyPr>
          <a:lstStyle/>
          <a:p>
            <a:r>
              <a:rPr kumimoji="1" lang="ja-JP" altLang="en-US" sz="5400" dirty="0"/>
              <a:t>全４時間構成</a:t>
            </a:r>
            <a:endParaRPr kumimoji="1" lang="en-US" altLang="ja-JP" sz="5400" dirty="0"/>
          </a:p>
          <a:p>
            <a:r>
              <a:rPr lang="ja-JP" altLang="en-US" sz="4400" dirty="0"/>
              <a:t>１次．漢詩の決まり</a:t>
            </a:r>
            <a:endParaRPr lang="en-US" altLang="ja-JP" sz="4400" dirty="0"/>
          </a:p>
          <a:p>
            <a:r>
              <a:rPr kumimoji="1" lang="ja-JP" altLang="en-US" sz="4400" dirty="0"/>
              <a:t>２次．三首の内容、漢詩のリズムの学習</a:t>
            </a:r>
            <a:endParaRPr kumimoji="1" lang="en-US" altLang="ja-JP" sz="4400" dirty="0"/>
          </a:p>
          <a:p>
            <a:r>
              <a:rPr lang="ja-JP" altLang="en-US" sz="4400" dirty="0"/>
              <a:t>３次．「春暁」の３種類の翻案を比較学習</a:t>
            </a:r>
            <a:endParaRPr lang="en-US" altLang="ja-JP" sz="4400" dirty="0"/>
          </a:p>
          <a:p>
            <a:r>
              <a:rPr kumimoji="1" lang="ja-JP" altLang="en-US" sz="4400" dirty="0"/>
              <a:t>４次．個人での「静夜思」翻案作成</a:t>
            </a:r>
            <a:endParaRPr kumimoji="1" lang="en-US" altLang="ja-JP" sz="4400" dirty="0"/>
          </a:p>
          <a:p>
            <a:pPr marL="0" indent="0">
              <a:buNone/>
            </a:pPr>
            <a:r>
              <a:rPr lang="en-US" altLang="ja-JP" sz="3500" dirty="0"/>
              <a:t>※1</a:t>
            </a:r>
            <a:r>
              <a:rPr lang="ja-JP" altLang="en-US" sz="3500" dirty="0"/>
              <a:t>ｰ</a:t>
            </a:r>
            <a:r>
              <a:rPr lang="en-US" altLang="ja-JP" sz="3500" dirty="0"/>
              <a:t>3</a:t>
            </a:r>
            <a:r>
              <a:rPr lang="ja-JP" altLang="en-US" sz="3500" dirty="0"/>
              <a:t>、</a:t>
            </a:r>
            <a:r>
              <a:rPr lang="en-US" altLang="ja-JP" sz="3500" dirty="0"/>
              <a:t>1</a:t>
            </a:r>
            <a:r>
              <a:rPr lang="ja-JP" altLang="en-US" sz="3500" dirty="0"/>
              <a:t>ｰ</a:t>
            </a:r>
            <a:r>
              <a:rPr lang="en-US" altLang="ja-JP" sz="3500" dirty="0"/>
              <a:t>4</a:t>
            </a:r>
            <a:r>
              <a:rPr lang="ja-JP" altLang="en-US" sz="3500" dirty="0"/>
              <a:t>で実践。うち、</a:t>
            </a:r>
            <a:r>
              <a:rPr lang="en-US" altLang="ja-JP" sz="3500" dirty="0"/>
              <a:t>1</a:t>
            </a:r>
            <a:r>
              <a:rPr lang="ja-JP" altLang="en-US" sz="3500" dirty="0"/>
              <a:t>ｰ</a:t>
            </a:r>
            <a:r>
              <a:rPr lang="en-US" altLang="ja-JP" sz="3500" dirty="0"/>
              <a:t>4</a:t>
            </a:r>
            <a:r>
              <a:rPr lang="ja-JP" altLang="en-US" sz="3500" dirty="0"/>
              <a:t>は</a:t>
            </a:r>
            <a:r>
              <a:rPr lang="en-US" altLang="ja-JP" sz="3500" dirty="0"/>
              <a:t>3</a:t>
            </a:r>
            <a:r>
              <a:rPr lang="ja-JP" altLang="en-US" sz="3500" dirty="0"/>
              <a:t>次を２</a:t>
            </a:r>
            <a:r>
              <a:rPr kumimoji="1" lang="ja-JP" altLang="en-US" sz="3500" dirty="0"/>
              <a:t>コマ使用。</a:t>
            </a:r>
            <a:endParaRPr kumimoji="1" lang="ja-JP" altLang="en-US" sz="1700" dirty="0"/>
          </a:p>
        </p:txBody>
      </p:sp>
    </p:spTree>
    <p:extLst>
      <p:ext uri="{BB962C8B-B14F-4D97-AF65-F5344CB8AC3E}">
        <p14:creationId xmlns:p14="http://schemas.microsoft.com/office/powerpoint/2010/main" val="3702278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10F99-3223-1C07-1BA1-5EEC9C9795D8}"/>
            </a:ext>
          </a:extLst>
        </p:cNvPr>
        <p:cNvGrpSpPr/>
        <p:nvPr/>
      </p:nvGrpSpPr>
      <p:grpSpPr>
        <a:xfrm>
          <a:off x="0" y="0"/>
          <a:ext cx="0" cy="0"/>
          <a:chOff x="0" y="0"/>
          <a:chExt cx="0" cy="0"/>
        </a:xfrm>
      </p:grpSpPr>
      <p:pic>
        <p:nvPicPr>
          <p:cNvPr id="5" name="図 4" descr="カレンダー が含まれている画像&#10;&#10;自動的に生成された説明">
            <a:extLst>
              <a:ext uri="{FF2B5EF4-FFF2-40B4-BE49-F238E27FC236}">
                <a16:creationId xmlns:a16="http://schemas.microsoft.com/office/drawing/2014/main" id="{2D79CF8E-9260-96C1-686F-163247B45E01}"/>
              </a:ext>
            </a:extLst>
          </p:cNvPr>
          <p:cNvPicPr>
            <a:picLocks noChangeAspect="1"/>
          </p:cNvPicPr>
          <p:nvPr/>
        </p:nvPicPr>
        <p:blipFill rotWithShape="1">
          <a:blip r:embed="rId3">
            <a:extLst>
              <a:ext uri="{28A0092B-C50C-407E-A947-70E740481C1C}">
                <a14:useLocalDpi xmlns:a14="http://schemas.microsoft.com/office/drawing/2010/main" val="0"/>
              </a:ext>
            </a:extLst>
          </a:blip>
          <a:srcRect l="13852" t="12317" r="14698" b="12254"/>
          <a:stretch/>
        </p:blipFill>
        <p:spPr>
          <a:xfrm>
            <a:off x="2254663" y="183311"/>
            <a:ext cx="9381922" cy="6602918"/>
          </a:xfrm>
          <a:prstGeom prst="rect">
            <a:avLst/>
          </a:prstGeom>
          <a:ln w="38100">
            <a:solidFill>
              <a:schemeClr val="accent5"/>
            </a:solidFill>
          </a:ln>
        </p:spPr>
      </p:pic>
      <p:sp>
        <p:nvSpPr>
          <p:cNvPr id="3" name="コンテンツ プレースホルダー 2">
            <a:extLst>
              <a:ext uri="{FF2B5EF4-FFF2-40B4-BE49-F238E27FC236}">
                <a16:creationId xmlns:a16="http://schemas.microsoft.com/office/drawing/2014/main" id="{5B434093-D56C-C989-89D0-F9CC88F4B386}"/>
              </a:ext>
            </a:extLst>
          </p:cNvPr>
          <p:cNvSpPr>
            <a:spLocks noGrp="1"/>
          </p:cNvSpPr>
          <p:nvPr>
            <p:ph idx="1"/>
          </p:nvPr>
        </p:nvSpPr>
        <p:spPr>
          <a:xfrm>
            <a:off x="555415" y="255082"/>
            <a:ext cx="5305454" cy="731520"/>
          </a:xfrm>
          <a:solidFill>
            <a:schemeClr val="bg1"/>
          </a:solidFill>
        </p:spPr>
        <p:txBody>
          <a:bodyPr>
            <a:normAutofit lnSpcReduction="10000"/>
          </a:bodyPr>
          <a:lstStyle/>
          <a:p>
            <a:r>
              <a:rPr lang="ja-JP" altLang="en-US" sz="4400" dirty="0"/>
              <a:t>１．漢詩の決まり</a:t>
            </a:r>
            <a:endParaRPr lang="en-US" altLang="ja-JP" sz="4400" dirty="0"/>
          </a:p>
        </p:txBody>
      </p:sp>
      <p:sp>
        <p:nvSpPr>
          <p:cNvPr id="2" name="コンテンツ プレースホルダー 2">
            <a:extLst>
              <a:ext uri="{FF2B5EF4-FFF2-40B4-BE49-F238E27FC236}">
                <a16:creationId xmlns:a16="http://schemas.microsoft.com/office/drawing/2014/main" id="{FBCFD59F-6C79-6807-759E-A70EEC2E571A}"/>
              </a:ext>
            </a:extLst>
          </p:cNvPr>
          <p:cNvSpPr txBox="1">
            <a:spLocks/>
          </p:cNvSpPr>
          <p:nvPr/>
        </p:nvSpPr>
        <p:spPr>
          <a:xfrm>
            <a:off x="555415" y="986602"/>
            <a:ext cx="10121294" cy="775063"/>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4400" dirty="0"/>
              <a:t>２．三首の内容、漢詩のリズムの学習</a:t>
            </a:r>
            <a:endParaRPr lang="en-US" altLang="ja-JP" sz="4400" dirty="0"/>
          </a:p>
        </p:txBody>
      </p:sp>
      <p:pic>
        <p:nvPicPr>
          <p:cNvPr id="4" name="図 3" descr="グラフィカル ユーザー インターフェイス, アプリケーション&#10;&#10;自動的に生成された説明">
            <a:extLst>
              <a:ext uri="{FF2B5EF4-FFF2-40B4-BE49-F238E27FC236}">
                <a16:creationId xmlns:a16="http://schemas.microsoft.com/office/drawing/2014/main" id="{59AADA5B-F8C5-05AE-91F2-12E35F89407C}"/>
              </a:ext>
            </a:extLst>
          </p:cNvPr>
          <p:cNvPicPr>
            <a:picLocks noChangeAspect="1"/>
          </p:cNvPicPr>
          <p:nvPr/>
        </p:nvPicPr>
        <p:blipFill rotWithShape="1">
          <a:blip r:embed="rId4">
            <a:extLst>
              <a:ext uri="{28A0092B-C50C-407E-A947-70E740481C1C}">
                <a14:useLocalDpi xmlns:a14="http://schemas.microsoft.com/office/drawing/2010/main" val="0"/>
              </a:ext>
            </a:extLst>
          </a:blip>
          <a:srcRect l="16984" t="15112" r="16053" b="22256"/>
          <a:stretch/>
        </p:blipFill>
        <p:spPr>
          <a:xfrm>
            <a:off x="458783" y="1665439"/>
            <a:ext cx="8212183" cy="5120790"/>
          </a:xfrm>
          <a:prstGeom prst="rect">
            <a:avLst/>
          </a:prstGeom>
          <a:ln w="28575">
            <a:solidFill>
              <a:srgbClr val="0070C0"/>
            </a:solidFill>
          </a:ln>
        </p:spPr>
      </p:pic>
    </p:spTree>
    <p:extLst>
      <p:ext uri="{BB962C8B-B14F-4D97-AF65-F5344CB8AC3E}">
        <p14:creationId xmlns:p14="http://schemas.microsoft.com/office/powerpoint/2010/main" val="1964541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2">
            <a:extLst>
              <a:ext uri="{FF2B5EF4-FFF2-40B4-BE49-F238E27FC236}">
                <a16:creationId xmlns:a16="http://schemas.microsoft.com/office/drawing/2014/main" id="{BAA646D7-2918-2BC7-D29B-82BAFE718B2C}"/>
              </a:ext>
            </a:extLst>
          </p:cNvPr>
          <p:cNvSpPr txBox="1">
            <a:spLocks/>
          </p:cNvSpPr>
          <p:nvPr/>
        </p:nvSpPr>
        <p:spPr>
          <a:xfrm>
            <a:off x="511484" y="281975"/>
            <a:ext cx="7431010" cy="81385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4000" dirty="0"/>
              <a:t>３．３種類の翻案を比較学習</a:t>
            </a:r>
            <a:endParaRPr lang="en-US" altLang="ja-JP" sz="4000" dirty="0"/>
          </a:p>
        </p:txBody>
      </p:sp>
      <p:pic>
        <p:nvPicPr>
          <p:cNvPr id="8" name="コンテンツ プレースホルダー 7" descr="グラフィカル ユーザー インターフェイス&#10;&#10;自動的に生成された説明">
            <a:extLst>
              <a:ext uri="{FF2B5EF4-FFF2-40B4-BE49-F238E27FC236}">
                <a16:creationId xmlns:a16="http://schemas.microsoft.com/office/drawing/2014/main" id="{3DF4429D-5FE0-331B-A11C-C468D9A66DB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872" t="21515" r="2495" b="7137"/>
          <a:stretch/>
        </p:blipFill>
        <p:spPr>
          <a:xfrm>
            <a:off x="577218" y="969087"/>
            <a:ext cx="11037563" cy="5606938"/>
          </a:xfrm>
          <a:ln w="38100">
            <a:solidFill>
              <a:schemeClr val="accent2"/>
            </a:solidFill>
          </a:ln>
        </p:spPr>
      </p:pic>
    </p:spTree>
    <p:extLst>
      <p:ext uri="{BB962C8B-B14F-4D97-AF65-F5344CB8AC3E}">
        <p14:creationId xmlns:p14="http://schemas.microsoft.com/office/powerpoint/2010/main" val="2660134845"/>
      </p:ext>
    </p:extLst>
  </p:cSld>
  <p:clrMapOvr>
    <a:masterClrMapping/>
  </p:clrMapOvr>
</p:sld>
</file>

<file path=ppt/theme/theme1.xml><?xml version="1.0" encoding="utf-8"?>
<a:theme xmlns:a="http://schemas.openxmlformats.org/drawingml/2006/main" name="ファセット">
  <a:themeElements>
    <a:clrScheme name="ユーザー定義 2">
      <a:dk1>
        <a:sysClr val="windowText" lastClr="000000"/>
      </a:dk1>
      <a:lt1>
        <a:sysClr val="window" lastClr="FFFFFF"/>
      </a:lt1>
      <a:dk2>
        <a:srgbClr val="2C3C43"/>
      </a:dk2>
      <a:lt2>
        <a:srgbClr val="FFFFFF"/>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S P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7695</TotalTime>
  <Words>1211</Words>
  <Application>Microsoft Office PowerPoint</Application>
  <PresentationFormat>ワイド画面</PresentationFormat>
  <Paragraphs>164</Paragraphs>
  <Slides>18</Slides>
  <Notes>11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18</vt:i4>
      </vt:variant>
    </vt:vector>
  </HeadingPairs>
  <TitlesOfParts>
    <vt:vector size="24" baseType="lpstr">
      <vt:lpstr>NotoSansJP</vt:lpstr>
      <vt:lpstr>Arial</vt:lpstr>
      <vt:lpstr>Calibri</vt:lpstr>
      <vt:lpstr>Trebuchet MS</vt:lpstr>
      <vt:lpstr>Wingdings 3</vt:lpstr>
      <vt:lpstr>ファセット</vt:lpstr>
      <vt:lpstr>言語文化「唐詩の世界」の実践報告</vt:lpstr>
      <vt:lpstr>１．実践の背景</vt:lpstr>
      <vt:lpstr>１．実践の背景</vt:lpstr>
      <vt:lpstr>２．教材について</vt:lpstr>
      <vt:lpstr>２．教材について</vt:lpstr>
      <vt:lpstr>３．実践したクラスの特色</vt:lpstr>
      <vt:lpstr>４．授業の展開</vt:lpstr>
      <vt:lpstr>PowerPoint プレゼンテーション</vt:lpstr>
      <vt:lpstr>PowerPoint プレゼンテーション</vt:lpstr>
      <vt:lpstr>PowerPoint プレゼンテーション</vt:lpstr>
      <vt:lpstr>PowerPoint プレゼンテーション</vt:lpstr>
      <vt:lpstr>５．翻案の実際</vt:lpstr>
      <vt:lpstr>５．①学習課題集</vt:lpstr>
      <vt:lpstr>５．②土岐善麿</vt:lpstr>
      <vt:lpstr>５．③井伏鱒二</vt:lpstr>
      <vt:lpstr>５．④複合</vt:lpstr>
      <vt:lpstr>６．成果と課題</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音読　翻案の妙</dc:title>
  <dc:creator>admin</dc:creator>
  <cp:lastModifiedBy>千紘 佐々木</cp:lastModifiedBy>
  <cp:revision>121</cp:revision>
  <dcterms:created xsi:type="dcterms:W3CDTF">2023-12-27T01:59:03Z</dcterms:created>
  <dcterms:modified xsi:type="dcterms:W3CDTF">2024-03-13T08:19:50Z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1041-11.2.0.10603</vt:lpwstr>
  </property>
  <property fmtid="{D5CDD505-2E9C-101B-9397-08002B2CF9AE}" pid="3" name="ICV">
    <vt:lpwstr>6F3C6BFD3CDC4351AABA330A35D91999</vt:lpwstr>
  </property>
</Properties>
</file>